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5.xml" ContentType="application/vnd.openxmlformats-officedocument.theme+xml"/>
  <Override PartName="/ppt/slideLayouts/slideLayout44.xml" ContentType="application/vnd.openxmlformats-officedocument.presentationml.slideLayout+xml"/>
  <Override PartName="/ppt/theme/theme6.xml" ContentType="application/vnd.openxmlformats-officedocument.theme+xml"/>
  <Override PartName="/ppt/slideLayouts/slideLayout45.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media/image4.jpg" ContentType="image/jpeg"/>
  <Override PartName="/ppt/media/image6.jpg" ContentType="image/jpeg"/>
  <Override PartName="/ppt/media/image7.jpg" ContentType="image/jpeg"/>
  <Override PartName="/ppt/notesSlides/notesSlide1.xml" ContentType="application/vnd.openxmlformats-officedocument.presentationml.notesSlide+xml"/>
  <Override PartName="/ppt/media/image11.jpg" ContentType="image/jpeg"/>
  <Override PartName="/ppt/notesSlides/notesSlide2.xml" ContentType="application/vnd.openxmlformats-officedocument.presentationml.notesSlide+xml"/>
  <Override PartName="/ppt/media/image13.jpg" ContentType="image/jpeg"/>
  <Override PartName="/ppt/media/image16.jpg" ContentType="image/jpeg"/>
  <Override PartName="/ppt/notesSlides/notesSlide3.xml" ContentType="application/vnd.openxmlformats-officedocument.presentationml.notesSlide+xml"/>
  <Override PartName="/ppt/media/image18.jpg" ContentType="image/jpeg"/>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 id="2147483690" r:id="rId3"/>
    <p:sldMasterId id="2147483708" r:id="rId4"/>
    <p:sldMasterId id="2147483720" r:id="rId5"/>
    <p:sldMasterId id="2147483726" r:id="rId6"/>
    <p:sldMasterId id="2147483728" r:id="rId7"/>
  </p:sldMasterIdLst>
  <p:notesMasterIdLst>
    <p:notesMasterId r:id="rId26"/>
  </p:notesMasterIdLst>
  <p:sldIdLst>
    <p:sldId id="256" r:id="rId8"/>
    <p:sldId id="259" r:id="rId9"/>
    <p:sldId id="268" r:id="rId10"/>
    <p:sldId id="295" r:id="rId11"/>
    <p:sldId id="257" r:id="rId12"/>
    <p:sldId id="266" r:id="rId13"/>
    <p:sldId id="258" r:id="rId14"/>
    <p:sldId id="272" r:id="rId15"/>
    <p:sldId id="276" r:id="rId16"/>
    <p:sldId id="296" r:id="rId17"/>
    <p:sldId id="298" r:id="rId18"/>
    <p:sldId id="274" r:id="rId19"/>
    <p:sldId id="293" r:id="rId20"/>
    <p:sldId id="297" r:id="rId21"/>
    <p:sldId id="281" r:id="rId22"/>
    <p:sldId id="292" r:id="rId23"/>
    <p:sldId id="291" r:id="rId24"/>
    <p:sldId id="267" r:id="rId25"/>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EC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0" autoAdjust="0"/>
    <p:restoredTop sz="88529" autoAdjust="0"/>
  </p:normalViewPr>
  <p:slideViewPr>
    <p:cSldViewPr>
      <p:cViewPr varScale="1">
        <p:scale>
          <a:sx n="37" d="100"/>
          <a:sy n="37" d="100"/>
        </p:scale>
        <p:origin x="1364" y="52"/>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379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jpg>
</file>

<file path=ppt/media/image14.png>
</file>

<file path=ppt/media/image15.png>
</file>

<file path=ppt/media/image16.jpg>
</file>

<file path=ppt/media/image17.png>
</file>

<file path=ppt/media/image18.jpg>
</file>

<file path=ppt/media/image19.png>
</file>

<file path=ppt/media/image2.jpg>
</file>

<file path=ppt/media/image20.png>
</file>

<file path=ppt/media/image3.jpe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61FE2F36-CC7A-4EA4-9662-99C741A9562B}" type="datetimeFigureOut">
              <a:rPr lang="en-US" smtClean="0"/>
              <a:t>5/12/2025</a:t>
            </a:fld>
            <a:endParaRPr lang="en-US" dirty="0"/>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3A776142-E443-4AEE-8439-E34DAA64FCF8}" type="slidenum">
              <a:rPr lang="en-US" smtClean="0"/>
              <a:t>‹#›</a:t>
            </a:fld>
            <a:endParaRPr lang="en-US" dirty="0"/>
          </a:p>
        </p:txBody>
      </p:sp>
    </p:spTree>
    <p:extLst>
      <p:ext uri="{BB962C8B-B14F-4D97-AF65-F5344CB8AC3E}">
        <p14:creationId xmlns:p14="http://schemas.microsoft.com/office/powerpoint/2010/main" val="14727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776142-E443-4AEE-8439-E34DAA64FCF8}" type="slidenum">
              <a:rPr lang="en-US" smtClean="0"/>
              <a:t>17</a:t>
            </a:fld>
            <a:endParaRPr lang="en-US" dirty="0"/>
          </a:p>
        </p:txBody>
      </p:sp>
    </p:spTree>
    <p:extLst>
      <p:ext uri="{BB962C8B-B14F-4D97-AF65-F5344CB8AC3E}">
        <p14:creationId xmlns:p14="http://schemas.microsoft.com/office/powerpoint/2010/main" val="2006816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5F5F5"/>
          </a:solidFill>
        </p:spPr>
        <p:txBody>
          <a:bodyPr wrap="square" lIns="0" tIns="0" rIns="0" bIns="0" rtlCol="0"/>
          <a:lstStyle/>
          <a:p>
            <a:endParaRPr dirty="0"/>
          </a:p>
        </p:txBody>
      </p:sp>
      <p:sp>
        <p:nvSpPr>
          <p:cNvPr id="17" name="bg object 17"/>
          <p:cNvSpPr/>
          <p:nvPr/>
        </p:nvSpPr>
        <p:spPr>
          <a:xfrm>
            <a:off x="12331065" y="0"/>
            <a:ext cx="5956935" cy="10287000"/>
          </a:xfrm>
          <a:custGeom>
            <a:avLst/>
            <a:gdLst/>
            <a:ahLst/>
            <a:cxnLst/>
            <a:rect l="l" t="t" r="r" b="b"/>
            <a:pathLst>
              <a:path w="5956934" h="10287000">
                <a:moveTo>
                  <a:pt x="5956934" y="10286999"/>
                </a:moveTo>
                <a:lnTo>
                  <a:pt x="0" y="10286999"/>
                </a:lnTo>
                <a:lnTo>
                  <a:pt x="0" y="0"/>
                </a:lnTo>
                <a:lnTo>
                  <a:pt x="5956934" y="0"/>
                </a:lnTo>
                <a:lnTo>
                  <a:pt x="5956934" y="10286999"/>
                </a:lnTo>
                <a:close/>
              </a:path>
            </a:pathLst>
          </a:custGeom>
          <a:solidFill>
            <a:srgbClr val="E1E1E1"/>
          </a:solidFill>
        </p:spPr>
        <p:txBody>
          <a:bodyPr wrap="square" lIns="0" tIns="0" rIns="0" bIns="0" rtlCol="0"/>
          <a:lstStyle/>
          <a:p>
            <a:endParaRPr dirty="0"/>
          </a:p>
        </p:txBody>
      </p:sp>
      <p:sp>
        <p:nvSpPr>
          <p:cNvPr id="18" name="bg object 18"/>
          <p:cNvSpPr/>
          <p:nvPr/>
        </p:nvSpPr>
        <p:spPr>
          <a:xfrm>
            <a:off x="9122440" y="1055873"/>
            <a:ext cx="8169275" cy="8169275"/>
          </a:xfrm>
          <a:custGeom>
            <a:avLst/>
            <a:gdLst/>
            <a:ahLst/>
            <a:cxnLst/>
            <a:rect l="l" t="t" r="r" b="b"/>
            <a:pathLst>
              <a:path w="8169275" h="8169275">
                <a:moveTo>
                  <a:pt x="8169151" y="4944959"/>
                </a:moveTo>
                <a:lnTo>
                  <a:pt x="3224193" y="8169152"/>
                </a:lnTo>
                <a:lnTo>
                  <a:pt x="0" y="3224192"/>
                </a:lnTo>
                <a:lnTo>
                  <a:pt x="4944958" y="0"/>
                </a:lnTo>
                <a:lnTo>
                  <a:pt x="8169151" y="4944959"/>
                </a:lnTo>
                <a:close/>
              </a:path>
            </a:pathLst>
          </a:custGeom>
          <a:solidFill>
            <a:srgbClr val="BE7761"/>
          </a:solidFill>
        </p:spPr>
        <p:txBody>
          <a:bodyPr wrap="square" lIns="0" tIns="0" rIns="0" bIns="0" rtlCol="0"/>
          <a:lstStyle/>
          <a:p>
            <a:endParaRPr dirty="0"/>
          </a:p>
        </p:txBody>
      </p:sp>
      <p:pic>
        <p:nvPicPr>
          <p:cNvPr id="19" name="bg object 19"/>
          <p:cNvPicPr/>
          <p:nvPr/>
        </p:nvPicPr>
        <p:blipFill>
          <a:blip r:embed="rId2" cstate="print"/>
          <a:stretch>
            <a:fillRect/>
          </a:stretch>
        </p:blipFill>
        <p:spPr>
          <a:xfrm>
            <a:off x="10346405" y="2207462"/>
            <a:ext cx="5811419" cy="5880100"/>
          </a:xfrm>
          <a:prstGeom prst="rect">
            <a:avLst/>
          </a:prstGeom>
        </p:spPr>
      </p:pic>
      <p:sp>
        <p:nvSpPr>
          <p:cNvPr id="20" name="bg object 20"/>
          <p:cNvSpPr/>
          <p:nvPr/>
        </p:nvSpPr>
        <p:spPr>
          <a:xfrm>
            <a:off x="1540700" y="538885"/>
            <a:ext cx="3930650" cy="3705860"/>
          </a:xfrm>
          <a:custGeom>
            <a:avLst/>
            <a:gdLst/>
            <a:ahLst/>
            <a:cxnLst/>
            <a:rect l="l" t="t" r="r" b="b"/>
            <a:pathLst>
              <a:path w="3930650" h="3705860">
                <a:moveTo>
                  <a:pt x="1885061" y="1024623"/>
                </a:moveTo>
                <a:lnTo>
                  <a:pt x="1877072" y="979703"/>
                </a:lnTo>
                <a:lnTo>
                  <a:pt x="1859140" y="938707"/>
                </a:lnTo>
                <a:lnTo>
                  <a:pt x="1832673" y="902881"/>
                </a:lnTo>
                <a:lnTo>
                  <a:pt x="1799082" y="873442"/>
                </a:lnTo>
                <a:lnTo>
                  <a:pt x="1773936" y="859497"/>
                </a:lnTo>
                <a:lnTo>
                  <a:pt x="1773936" y="1030719"/>
                </a:lnTo>
                <a:lnTo>
                  <a:pt x="1768259" y="1064653"/>
                </a:lnTo>
                <a:lnTo>
                  <a:pt x="1768208" y="1064996"/>
                </a:lnTo>
                <a:lnTo>
                  <a:pt x="1749323" y="1094460"/>
                </a:lnTo>
                <a:lnTo>
                  <a:pt x="1720799" y="1115428"/>
                </a:lnTo>
                <a:lnTo>
                  <a:pt x="1721192" y="1115402"/>
                </a:lnTo>
                <a:lnTo>
                  <a:pt x="1685480" y="1124724"/>
                </a:lnTo>
                <a:lnTo>
                  <a:pt x="1650707" y="1119263"/>
                </a:lnTo>
                <a:lnTo>
                  <a:pt x="1620545" y="1101204"/>
                </a:lnTo>
                <a:lnTo>
                  <a:pt x="1598853" y="1073937"/>
                </a:lnTo>
                <a:lnTo>
                  <a:pt x="1589493" y="1040828"/>
                </a:lnTo>
                <a:lnTo>
                  <a:pt x="1595183" y="1006906"/>
                </a:lnTo>
                <a:lnTo>
                  <a:pt x="1613763" y="977430"/>
                </a:lnTo>
                <a:lnTo>
                  <a:pt x="1641932" y="956056"/>
                </a:lnTo>
                <a:lnTo>
                  <a:pt x="1642300" y="956030"/>
                </a:lnTo>
                <a:lnTo>
                  <a:pt x="1675726" y="946950"/>
                </a:lnTo>
                <a:lnTo>
                  <a:pt x="1711680" y="952233"/>
                </a:lnTo>
                <a:lnTo>
                  <a:pt x="1742503" y="970064"/>
                </a:lnTo>
                <a:lnTo>
                  <a:pt x="1764487" y="997280"/>
                </a:lnTo>
                <a:lnTo>
                  <a:pt x="1773936" y="1030719"/>
                </a:lnTo>
                <a:lnTo>
                  <a:pt x="1773936" y="859497"/>
                </a:lnTo>
                <a:lnTo>
                  <a:pt x="1759775" y="851636"/>
                </a:lnTo>
                <a:lnTo>
                  <a:pt x="1716151" y="838682"/>
                </a:lnTo>
                <a:lnTo>
                  <a:pt x="1669643" y="835825"/>
                </a:lnTo>
                <a:lnTo>
                  <a:pt x="1624215" y="843724"/>
                </a:lnTo>
                <a:lnTo>
                  <a:pt x="1582737" y="861339"/>
                </a:lnTo>
                <a:lnTo>
                  <a:pt x="1546453" y="887285"/>
                </a:lnTo>
                <a:lnTo>
                  <a:pt x="1516634" y="920203"/>
                </a:lnTo>
                <a:lnTo>
                  <a:pt x="1495590" y="956818"/>
                </a:lnTo>
                <a:lnTo>
                  <a:pt x="1481340" y="1001395"/>
                </a:lnTo>
                <a:lnTo>
                  <a:pt x="1478368" y="1046924"/>
                </a:lnTo>
                <a:lnTo>
                  <a:pt x="1486306" y="1091857"/>
                </a:lnTo>
                <a:lnTo>
                  <a:pt x="1504061" y="1132852"/>
                </a:lnTo>
                <a:lnTo>
                  <a:pt x="1505343" y="1134605"/>
                </a:lnTo>
                <a:lnTo>
                  <a:pt x="1530261" y="1168704"/>
                </a:lnTo>
                <a:lnTo>
                  <a:pt x="1563497" y="1198156"/>
                </a:lnTo>
                <a:lnTo>
                  <a:pt x="1602397" y="1219987"/>
                </a:lnTo>
                <a:lnTo>
                  <a:pt x="1645551" y="1232966"/>
                </a:lnTo>
                <a:lnTo>
                  <a:pt x="1691563" y="1235849"/>
                </a:lnTo>
                <a:lnTo>
                  <a:pt x="1737487" y="1227924"/>
                </a:lnTo>
                <a:lnTo>
                  <a:pt x="1779435" y="1210284"/>
                </a:lnTo>
                <a:lnTo>
                  <a:pt x="1816125" y="1184313"/>
                </a:lnTo>
                <a:lnTo>
                  <a:pt x="1846287" y="1151382"/>
                </a:lnTo>
                <a:lnTo>
                  <a:pt x="1868678" y="1112862"/>
                </a:lnTo>
                <a:lnTo>
                  <a:pt x="1882025" y="1070152"/>
                </a:lnTo>
                <a:lnTo>
                  <a:pt x="1885061" y="1024623"/>
                </a:lnTo>
                <a:close/>
              </a:path>
              <a:path w="3930650" h="3705860">
                <a:moveTo>
                  <a:pt x="1955685" y="2353703"/>
                </a:moveTo>
                <a:lnTo>
                  <a:pt x="1907451" y="1473657"/>
                </a:lnTo>
                <a:lnTo>
                  <a:pt x="1899653" y="1428229"/>
                </a:lnTo>
                <a:lnTo>
                  <a:pt x="1881987" y="1385938"/>
                </a:lnTo>
                <a:lnTo>
                  <a:pt x="1856028" y="1349705"/>
                </a:lnTo>
                <a:lnTo>
                  <a:pt x="1844573" y="1339443"/>
                </a:lnTo>
                <a:lnTo>
                  <a:pt x="1844573" y="2359787"/>
                </a:lnTo>
                <a:lnTo>
                  <a:pt x="1839442" y="2396109"/>
                </a:lnTo>
                <a:lnTo>
                  <a:pt x="1839391" y="2396490"/>
                </a:lnTo>
                <a:lnTo>
                  <a:pt x="1821472" y="2427236"/>
                </a:lnTo>
                <a:lnTo>
                  <a:pt x="1793773" y="2448699"/>
                </a:lnTo>
                <a:lnTo>
                  <a:pt x="1794192" y="2448687"/>
                </a:lnTo>
                <a:lnTo>
                  <a:pt x="1758581" y="2458123"/>
                </a:lnTo>
                <a:lnTo>
                  <a:pt x="1723961" y="2452535"/>
                </a:lnTo>
                <a:lnTo>
                  <a:pt x="1694548" y="2433853"/>
                </a:lnTo>
                <a:lnTo>
                  <a:pt x="1673656" y="2405202"/>
                </a:lnTo>
                <a:lnTo>
                  <a:pt x="1664563" y="2369655"/>
                </a:lnTo>
                <a:lnTo>
                  <a:pt x="1616316" y="1489621"/>
                </a:lnTo>
                <a:lnTo>
                  <a:pt x="1621637" y="1454480"/>
                </a:lnTo>
                <a:lnTo>
                  <a:pt x="1639493" y="1424381"/>
                </a:lnTo>
                <a:lnTo>
                  <a:pt x="1666887" y="1402765"/>
                </a:lnTo>
                <a:lnTo>
                  <a:pt x="1667256" y="1402753"/>
                </a:lnTo>
                <a:lnTo>
                  <a:pt x="1700212" y="1393634"/>
                </a:lnTo>
                <a:lnTo>
                  <a:pt x="1765782" y="1417142"/>
                </a:lnTo>
                <a:lnTo>
                  <a:pt x="1796326" y="1479753"/>
                </a:lnTo>
                <a:lnTo>
                  <a:pt x="1844573" y="2359787"/>
                </a:lnTo>
                <a:lnTo>
                  <a:pt x="1844573" y="1339443"/>
                </a:lnTo>
                <a:lnTo>
                  <a:pt x="1822970" y="1320076"/>
                </a:lnTo>
                <a:lnTo>
                  <a:pt x="1784108" y="1298232"/>
                </a:lnTo>
                <a:lnTo>
                  <a:pt x="1740725" y="1285328"/>
                </a:lnTo>
                <a:lnTo>
                  <a:pt x="1694129" y="1282509"/>
                </a:lnTo>
                <a:lnTo>
                  <a:pt x="1649996" y="1290307"/>
                </a:lnTo>
                <a:lnTo>
                  <a:pt x="1649450" y="1290332"/>
                </a:lnTo>
                <a:lnTo>
                  <a:pt x="1608188" y="1308201"/>
                </a:lnTo>
                <a:lnTo>
                  <a:pt x="1572348" y="1334401"/>
                </a:lnTo>
                <a:lnTo>
                  <a:pt x="1542884" y="1367650"/>
                </a:lnTo>
                <a:lnTo>
                  <a:pt x="1522844" y="1403350"/>
                </a:lnTo>
                <a:lnTo>
                  <a:pt x="1521053" y="1406537"/>
                </a:lnTo>
                <a:lnTo>
                  <a:pt x="1508086" y="1449692"/>
                </a:lnTo>
                <a:lnTo>
                  <a:pt x="1505204" y="1495717"/>
                </a:lnTo>
                <a:lnTo>
                  <a:pt x="1553451" y="2375751"/>
                </a:lnTo>
                <a:lnTo>
                  <a:pt x="1561312" y="2422283"/>
                </a:lnTo>
                <a:lnTo>
                  <a:pt x="1578737" y="2464473"/>
                </a:lnTo>
                <a:lnTo>
                  <a:pt x="1604441" y="2501138"/>
                </a:lnTo>
                <a:lnTo>
                  <a:pt x="1637169" y="2531122"/>
                </a:lnTo>
                <a:lnTo>
                  <a:pt x="1675638" y="2553246"/>
                </a:lnTo>
                <a:lnTo>
                  <a:pt x="1718564" y="2566339"/>
                </a:lnTo>
                <a:lnTo>
                  <a:pt x="1764665" y="2569235"/>
                </a:lnTo>
                <a:lnTo>
                  <a:pt x="1810677" y="2561298"/>
                </a:lnTo>
                <a:lnTo>
                  <a:pt x="1852371" y="2543556"/>
                </a:lnTo>
                <a:lnTo>
                  <a:pt x="1888604" y="2517343"/>
                </a:lnTo>
                <a:lnTo>
                  <a:pt x="1918208" y="2483942"/>
                </a:lnTo>
                <a:lnTo>
                  <a:pt x="1940026" y="2444673"/>
                </a:lnTo>
                <a:lnTo>
                  <a:pt x="1952904" y="2400820"/>
                </a:lnTo>
                <a:lnTo>
                  <a:pt x="1955685" y="2353703"/>
                </a:lnTo>
                <a:close/>
              </a:path>
              <a:path w="3930650" h="3705860">
                <a:moveTo>
                  <a:pt x="3930091" y="3662807"/>
                </a:moveTo>
                <a:lnTo>
                  <a:pt x="3928084" y="3637483"/>
                </a:lnTo>
                <a:lnTo>
                  <a:pt x="3920858" y="3625151"/>
                </a:lnTo>
                <a:lnTo>
                  <a:pt x="3711384" y="3307194"/>
                </a:lnTo>
                <a:lnTo>
                  <a:pt x="3711384" y="3509454"/>
                </a:lnTo>
                <a:lnTo>
                  <a:pt x="2757817" y="3014802"/>
                </a:lnTo>
                <a:lnTo>
                  <a:pt x="2698927" y="3018040"/>
                </a:lnTo>
                <a:lnTo>
                  <a:pt x="2658681" y="3058401"/>
                </a:lnTo>
                <a:lnTo>
                  <a:pt x="2574696" y="3113875"/>
                </a:lnTo>
                <a:lnTo>
                  <a:pt x="2531008" y="3128988"/>
                </a:lnTo>
                <a:lnTo>
                  <a:pt x="2509215" y="3142907"/>
                </a:lnTo>
                <a:lnTo>
                  <a:pt x="2443200" y="3184677"/>
                </a:lnTo>
                <a:lnTo>
                  <a:pt x="2397747" y="3199892"/>
                </a:lnTo>
                <a:lnTo>
                  <a:pt x="2352446" y="3227819"/>
                </a:lnTo>
                <a:lnTo>
                  <a:pt x="2115489" y="3304400"/>
                </a:lnTo>
                <a:lnTo>
                  <a:pt x="2066201" y="3307105"/>
                </a:lnTo>
                <a:lnTo>
                  <a:pt x="2017293" y="3322497"/>
                </a:lnTo>
                <a:lnTo>
                  <a:pt x="1967382" y="3325241"/>
                </a:lnTo>
                <a:lnTo>
                  <a:pt x="1917903" y="3340671"/>
                </a:lnTo>
                <a:lnTo>
                  <a:pt x="1717802" y="3351644"/>
                </a:lnTo>
                <a:lnTo>
                  <a:pt x="1667979" y="3341649"/>
                </a:lnTo>
                <a:lnTo>
                  <a:pt x="1619173" y="3344329"/>
                </a:lnTo>
                <a:lnTo>
                  <a:pt x="1569999" y="3334308"/>
                </a:lnTo>
                <a:lnTo>
                  <a:pt x="1521879" y="3336937"/>
                </a:lnTo>
                <a:lnTo>
                  <a:pt x="1237894" y="3276193"/>
                </a:lnTo>
                <a:lnTo>
                  <a:pt x="1191590" y="3253295"/>
                </a:lnTo>
                <a:lnTo>
                  <a:pt x="1146543" y="3243046"/>
                </a:lnTo>
                <a:lnTo>
                  <a:pt x="1056843" y="3197085"/>
                </a:lnTo>
                <a:lnTo>
                  <a:pt x="1013637" y="3186734"/>
                </a:lnTo>
                <a:lnTo>
                  <a:pt x="970394" y="3163671"/>
                </a:lnTo>
                <a:lnTo>
                  <a:pt x="927836" y="3140570"/>
                </a:lnTo>
                <a:lnTo>
                  <a:pt x="886002" y="3117418"/>
                </a:lnTo>
                <a:lnTo>
                  <a:pt x="844207" y="3081553"/>
                </a:lnTo>
                <a:lnTo>
                  <a:pt x="803871" y="3058325"/>
                </a:lnTo>
                <a:lnTo>
                  <a:pt x="764324" y="3035058"/>
                </a:lnTo>
                <a:lnTo>
                  <a:pt x="724903" y="2999067"/>
                </a:lnTo>
                <a:lnTo>
                  <a:pt x="686320" y="2963024"/>
                </a:lnTo>
                <a:lnTo>
                  <a:pt x="649287" y="2939618"/>
                </a:lnTo>
                <a:lnTo>
                  <a:pt x="612622" y="2903461"/>
                </a:lnTo>
                <a:lnTo>
                  <a:pt x="577189" y="2867253"/>
                </a:lnTo>
                <a:lnTo>
                  <a:pt x="542988" y="2830969"/>
                </a:lnTo>
                <a:lnTo>
                  <a:pt x="510032" y="2794622"/>
                </a:lnTo>
                <a:lnTo>
                  <a:pt x="478332" y="2758198"/>
                </a:lnTo>
                <a:lnTo>
                  <a:pt x="447903" y="2721711"/>
                </a:lnTo>
                <a:lnTo>
                  <a:pt x="418757" y="2685148"/>
                </a:lnTo>
                <a:lnTo>
                  <a:pt x="390207" y="2635834"/>
                </a:lnTo>
                <a:lnTo>
                  <a:pt x="363639" y="2599144"/>
                </a:lnTo>
                <a:lnTo>
                  <a:pt x="338391" y="2562364"/>
                </a:lnTo>
                <a:lnTo>
                  <a:pt x="313778" y="2512834"/>
                </a:lnTo>
                <a:lnTo>
                  <a:pt x="291185" y="2475915"/>
                </a:lnTo>
                <a:lnTo>
                  <a:pt x="269240" y="2426246"/>
                </a:lnTo>
                <a:lnTo>
                  <a:pt x="249339" y="2389174"/>
                </a:lnTo>
                <a:lnTo>
                  <a:pt x="230111" y="2339352"/>
                </a:lnTo>
                <a:lnTo>
                  <a:pt x="212953" y="2302141"/>
                </a:lnTo>
                <a:lnTo>
                  <a:pt x="196481" y="2252167"/>
                </a:lnTo>
                <a:lnTo>
                  <a:pt x="181406" y="2202116"/>
                </a:lnTo>
                <a:lnTo>
                  <a:pt x="168440" y="2164677"/>
                </a:lnTo>
                <a:lnTo>
                  <a:pt x="156197" y="2114461"/>
                </a:lnTo>
                <a:lnTo>
                  <a:pt x="145364" y="2064181"/>
                </a:lnTo>
                <a:lnTo>
                  <a:pt x="135991" y="2013826"/>
                </a:lnTo>
                <a:lnTo>
                  <a:pt x="128054" y="1963381"/>
                </a:lnTo>
                <a:lnTo>
                  <a:pt x="121577" y="1912861"/>
                </a:lnTo>
                <a:lnTo>
                  <a:pt x="117271" y="1874939"/>
                </a:lnTo>
                <a:lnTo>
                  <a:pt x="113741" y="1824253"/>
                </a:lnTo>
                <a:lnTo>
                  <a:pt x="111709" y="1773491"/>
                </a:lnTo>
                <a:lnTo>
                  <a:pt x="111150" y="1722640"/>
                </a:lnTo>
                <a:lnTo>
                  <a:pt x="112064" y="1671713"/>
                </a:lnTo>
                <a:lnTo>
                  <a:pt x="114439" y="1620710"/>
                </a:lnTo>
                <a:lnTo>
                  <a:pt x="118262" y="1569631"/>
                </a:lnTo>
                <a:lnTo>
                  <a:pt x="123520" y="1518462"/>
                </a:lnTo>
                <a:lnTo>
                  <a:pt x="130898" y="1479905"/>
                </a:lnTo>
                <a:lnTo>
                  <a:pt x="139001" y="1428584"/>
                </a:lnTo>
                <a:lnTo>
                  <a:pt x="148513" y="1377175"/>
                </a:lnTo>
                <a:lnTo>
                  <a:pt x="160121" y="1338389"/>
                </a:lnTo>
                <a:lnTo>
                  <a:pt x="172415" y="1286840"/>
                </a:lnTo>
                <a:lnTo>
                  <a:pt x="186080" y="1235214"/>
                </a:lnTo>
                <a:lnTo>
                  <a:pt x="201803" y="1196187"/>
                </a:lnTo>
                <a:lnTo>
                  <a:pt x="218186" y="1144422"/>
                </a:lnTo>
                <a:lnTo>
                  <a:pt x="236613" y="1105255"/>
                </a:lnTo>
                <a:lnTo>
                  <a:pt x="255676" y="1053325"/>
                </a:lnTo>
                <a:lnTo>
                  <a:pt x="276745" y="1014018"/>
                </a:lnTo>
                <a:lnTo>
                  <a:pt x="299135" y="974636"/>
                </a:lnTo>
                <a:lnTo>
                  <a:pt x="322821" y="935177"/>
                </a:lnTo>
                <a:lnTo>
                  <a:pt x="347103" y="882967"/>
                </a:lnTo>
                <a:lnTo>
                  <a:pt x="373367" y="843368"/>
                </a:lnTo>
                <a:lnTo>
                  <a:pt x="400888" y="803706"/>
                </a:lnTo>
                <a:lnTo>
                  <a:pt x="429666" y="763968"/>
                </a:lnTo>
                <a:lnTo>
                  <a:pt x="459701" y="724166"/>
                </a:lnTo>
                <a:lnTo>
                  <a:pt x="490969" y="684301"/>
                </a:lnTo>
                <a:lnTo>
                  <a:pt x="524154" y="657034"/>
                </a:lnTo>
                <a:lnTo>
                  <a:pt x="557707" y="617042"/>
                </a:lnTo>
                <a:lnTo>
                  <a:pt x="592124" y="576999"/>
                </a:lnTo>
                <a:lnTo>
                  <a:pt x="628065" y="549592"/>
                </a:lnTo>
                <a:lnTo>
                  <a:pt x="664133" y="509460"/>
                </a:lnTo>
                <a:lnTo>
                  <a:pt x="701687" y="481965"/>
                </a:lnTo>
                <a:lnTo>
                  <a:pt x="740016" y="454418"/>
                </a:lnTo>
                <a:lnTo>
                  <a:pt x="779068" y="426834"/>
                </a:lnTo>
                <a:lnTo>
                  <a:pt x="818146" y="386537"/>
                </a:lnTo>
                <a:lnTo>
                  <a:pt x="859307" y="371563"/>
                </a:lnTo>
                <a:lnTo>
                  <a:pt x="900430" y="343877"/>
                </a:lnTo>
                <a:lnTo>
                  <a:pt x="984567" y="288378"/>
                </a:lnTo>
                <a:lnTo>
                  <a:pt x="1028217" y="273265"/>
                </a:lnTo>
                <a:lnTo>
                  <a:pt x="1071740" y="245452"/>
                </a:lnTo>
                <a:lnTo>
                  <a:pt x="1347381" y="154025"/>
                </a:lnTo>
                <a:lnTo>
                  <a:pt x="1395501" y="151384"/>
                </a:lnTo>
                <a:lnTo>
                  <a:pt x="1443291" y="136042"/>
                </a:lnTo>
                <a:lnTo>
                  <a:pt x="1492097" y="133375"/>
                </a:lnTo>
                <a:lnTo>
                  <a:pt x="1540510" y="118008"/>
                </a:lnTo>
                <a:lnTo>
                  <a:pt x="1738617" y="107137"/>
                </a:lnTo>
                <a:lnTo>
                  <a:pt x="1788439" y="117119"/>
                </a:lnTo>
                <a:lnTo>
                  <a:pt x="1837245" y="114452"/>
                </a:lnTo>
                <a:lnTo>
                  <a:pt x="1886419" y="124472"/>
                </a:lnTo>
                <a:lnTo>
                  <a:pt x="1934540" y="121831"/>
                </a:lnTo>
                <a:lnTo>
                  <a:pt x="2218525" y="182575"/>
                </a:lnTo>
                <a:lnTo>
                  <a:pt x="2264829" y="205473"/>
                </a:lnTo>
                <a:lnTo>
                  <a:pt x="2309876" y="215734"/>
                </a:lnTo>
                <a:lnTo>
                  <a:pt x="2399576" y="261683"/>
                </a:lnTo>
                <a:lnTo>
                  <a:pt x="2443480" y="284721"/>
                </a:lnTo>
                <a:lnTo>
                  <a:pt x="2486025" y="295109"/>
                </a:lnTo>
                <a:lnTo>
                  <a:pt x="2529268" y="330885"/>
                </a:lnTo>
                <a:lnTo>
                  <a:pt x="2571115" y="354037"/>
                </a:lnTo>
                <a:lnTo>
                  <a:pt x="2612212" y="377215"/>
                </a:lnTo>
                <a:lnTo>
                  <a:pt x="2652547" y="400443"/>
                </a:lnTo>
                <a:lnTo>
                  <a:pt x="2692793" y="436397"/>
                </a:lnTo>
                <a:lnTo>
                  <a:pt x="2731516" y="459714"/>
                </a:lnTo>
                <a:lnTo>
                  <a:pt x="2770098" y="495757"/>
                </a:lnTo>
                <a:lnTo>
                  <a:pt x="2807817" y="531850"/>
                </a:lnTo>
                <a:lnTo>
                  <a:pt x="2843796" y="555307"/>
                </a:lnTo>
                <a:lnTo>
                  <a:pt x="2879229" y="591527"/>
                </a:lnTo>
                <a:lnTo>
                  <a:pt x="2913430" y="627811"/>
                </a:lnTo>
                <a:lnTo>
                  <a:pt x="2946387" y="664159"/>
                </a:lnTo>
                <a:lnTo>
                  <a:pt x="2978086" y="700582"/>
                </a:lnTo>
                <a:lnTo>
                  <a:pt x="3008515" y="737069"/>
                </a:lnTo>
                <a:lnTo>
                  <a:pt x="3038360" y="786307"/>
                </a:lnTo>
                <a:lnTo>
                  <a:pt x="3066211" y="822934"/>
                </a:lnTo>
                <a:lnTo>
                  <a:pt x="3092780" y="859637"/>
                </a:lnTo>
                <a:lnTo>
                  <a:pt x="3118027" y="896416"/>
                </a:lnTo>
                <a:lnTo>
                  <a:pt x="3142640" y="945934"/>
                </a:lnTo>
                <a:lnTo>
                  <a:pt x="3165233" y="982853"/>
                </a:lnTo>
                <a:lnTo>
                  <a:pt x="3187179" y="1032535"/>
                </a:lnTo>
                <a:lnTo>
                  <a:pt x="3207080" y="1069594"/>
                </a:lnTo>
                <a:lnTo>
                  <a:pt x="3226308" y="1119416"/>
                </a:lnTo>
                <a:lnTo>
                  <a:pt x="3244164" y="1169314"/>
                </a:lnTo>
                <a:lnTo>
                  <a:pt x="3259937" y="1206614"/>
                </a:lnTo>
                <a:lnTo>
                  <a:pt x="3275012" y="1256665"/>
                </a:lnTo>
                <a:lnTo>
                  <a:pt x="3288677" y="1306791"/>
                </a:lnTo>
                <a:lnTo>
                  <a:pt x="3300222" y="1344307"/>
                </a:lnTo>
                <a:lnTo>
                  <a:pt x="3311055" y="1394587"/>
                </a:lnTo>
                <a:lnTo>
                  <a:pt x="3320427" y="1444955"/>
                </a:lnTo>
                <a:lnTo>
                  <a:pt x="3328365" y="1495399"/>
                </a:lnTo>
                <a:lnTo>
                  <a:pt x="3334842" y="1545920"/>
                </a:lnTo>
                <a:lnTo>
                  <a:pt x="3339846" y="1596517"/>
                </a:lnTo>
                <a:lnTo>
                  <a:pt x="3343376" y="1647202"/>
                </a:lnTo>
                <a:lnTo>
                  <a:pt x="3345370" y="1697964"/>
                </a:lnTo>
                <a:lnTo>
                  <a:pt x="3345815" y="1748815"/>
                </a:lnTo>
                <a:lnTo>
                  <a:pt x="3344710" y="1799755"/>
                </a:lnTo>
                <a:lnTo>
                  <a:pt x="3341382" y="1838096"/>
                </a:lnTo>
                <a:lnTo>
                  <a:pt x="3337204" y="1889201"/>
                </a:lnTo>
                <a:lnTo>
                  <a:pt x="3331514" y="1940394"/>
                </a:lnTo>
                <a:lnTo>
                  <a:pt x="3324314" y="1991664"/>
                </a:lnTo>
                <a:lnTo>
                  <a:pt x="3315614" y="2043010"/>
                </a:lnTo>
                <a:lnTo>
                  <a:pt x="3305416" y="2094445"/>
                </a:lnTo>
                <a:lnTo>
                  <a:pt x="3293745" y="2145969"/>
                </a:lnTo>
                <a:lnTo>
                  <a:pt x="3279889" y="2184882"/>
                </a:lnTo>
                <a:lnTo>
                  <a:pt x="3265271" y="2236559"/>
                </a:lnTo>
                <a:lnTo>
                  <a:pt x="3249193" y="2288324"/>
                </a:lnTo>
                <a:lnTo>
                  <a:pt x="3230981" y="2327478"/>
                </a:lnTo>
                <a:lnTo>
                  <a:pt x="3212020" y="2379395"/>
                </a:lnTo>
                <a:lnTo>
                  <a:pt x="3190925" y="2418702"/>
                </a:lnTo>
                <a:lnTo>
                  <a:pt x="3169120" y="2470772"/>
                </a:lnTo>
                <a:lnTo>
                  <a:pt x="3145193" y="2510244"/>
                </a:lnTo>
                <a:lnTo>
                  <a:pt x="3119869" y="2549791"/>
                </a:lnTo>
                <a:lnTo>
                  <a:pt x="3113786" y="2562847"/>
                </a:lnTo>
                <a:lnTo>
                  <a:pt x="3112592" y="2588349"/>
                </a:lnTo>
                <a:lnTo>
                  <a:pt x="3114929" y="2600934"/>
                </a:lnTo>
                <a:lnTo>
                  <a:pt x="3121495" y="2613291"/>
                </a:lnTo>
                <a:lnTo>
                  <a:pt x="3711384" y="3509454"/>
                </a:lnTo>
                <a:lnTo>
                  <a:pt x="3711384" y="3307194"/>
                </a:lnTo>
                <a:lnTo>
                  <a:pt x="3233445" y="2581719"/>
                </a:lnTo>
                <a:lnTo>
                  <a:pt x="3257423" y="2542248"/>
                </a:lnTo>
                <a:lnTo>
                  <a:pt x="3279432" y="2490165"/>
                </a:lnTo>
                <a:lnTo>
                  <a:pt x="3300857" y="2450833"/>
                </a:lnTo>
                <a:lnTo>
                  <a:pt x="3320313" y="2398890"/>
                </a:lnTo>
                <a:lnTo>
                  <a:pt x="3339160" y="2359698"/>
                </a:lnTo>
                <a:lnTo>
                  <a:pt x="3356025" y="2307894"/>
                </a:lnTo>
                <a:lnTo>
                  <a:pt x="3372269" y="2268855"/>
                </a:lnTo>
                <a:lnTo>
                  <a:pt x="3386518" y="2217191"/>
                </a:lnTo>
                <a:lnTo>
                  <a:pt x="3400133" y="2178291"/>
                </a:lnTo>
                <a:lnTo>
                  <a:pt x="3411740" y="2126780"/>
                </a:lnTo>
                <a:lnTo>
                  <a:pt x="3422002" y="2075345"/>
                </a:lnTo>
                <a:lnTo>
                  <a:pt x="3430917" y="2023973"/>
                </a:lnTo>
                <a:lnTo>
                  <a:pt x="3439185" y="1985365"/>
                </a:lnTo>
                <a:lnTo>
                  <a:pt x="3445395" y="1934146"/>
                </a:lnTo>
                <a:lnTo>
                  <a:pt x="3450247" y="1883003"/>
                </a:lnTo>
                <a:lnTo>
                  <a:pt x="3453727" y="1831936"/>
                </a:lnTo>
                <a:lnTo>
                  <a:pt x="3455835" y="1780946"/>
                </a:lnTo>
                <a:lnTo>
                  <a:pt x="3456546" y="1730032"/>
                </a:lnTo>
                <a:lnTo>
                  <a:pt x="3456571" y="1691868"/>
                </a:lnTo>
                <a:lnTo>
                  <a:pt x="3454489" y="1641106"/>
                </a:lnTo>
                <a:lnTo>
                  <a:pt x="3450971" y="1590433"/>
                </a:lnTo>
                <a:lnTo>
                  <a:pt x="3445980" y="1539824"/>
                </a:lnTo>
                <a:lnTo>
                  <a:pt x="3439541" y="1489303"/>
                </a:lnTo>
                <a:lnTo>
                  <a:pt x="3431654" y="1438859"/>
                </a:lnTo>
                <a:lnTo>
                  <a:pt x="3422319" y="1388491"/>
                </a:lnTo>
                <a:lnTo>
                  <a:pt x="3411563" y="1338211"/>
                </a:lnTo>
                <a:lnTo>
                  <a:pt x="3399396" y="1287995"/>
                </a:lnTo>
                <a:lnTo>
                  <a:pt x="3385807" y="1237869"/>
                </a:lnTo>
                <a:lnTo>
                  <a:pt x="3370834" y="1187805"/>
                </a:lnTo>
                <a:lnTo>
                  <a:pt x="3354476" y="1137831"/>
                </a:lnTo>
                <a:lnTo>
                  <a:pt x="3337433" y="1100607"/>
                </a:lnTo>
                <a:lnTo>
                  <a:pt x="3318319" y="1050785"/>
                </a:lnTo>
                <a:lnTo>
                  <a:pt x="3297859" y="1001026"/>
                </a:lnTo>
                <a:lnTo>
                  <a:pt x="3276739" y="964031"/>
                </a:lnTo>
                <a:lnTo>
                  <a:pt x="3253600" y="914412"/>
                </a:lnTo>
                <a:lnTo>
                  <a:pt x="3229813" y="877570"/>
                </a:lnTo>
                <a:lnTo>
                  <a:pt x="3204032" y="828103"/>
                </a:lnTo>
                <a:lnTo>
                  <a:pt x="3177629" y="791387"/>
                </a:lnTo>
                <a:lnTo>
                  <a:pt x="3149244" y="742073"/>
                </a:lnTo>
                <a:lnTo>
                  <a:pt x="3120263" y="705497"/>
                </a:lnTo>
                <a:lnTo>
                  <a:pt x="3089999" y="669010"/>
                </a:lnTo>
                <a:lnTo>
                  <a:pt x="3057791" y="619899"/>
                </a:lnTo>
                <a:lnTo>
                  <a:pt x="3025013" y="583539"/>
                </a:lnTo>
                <a:lnTo>
                  <a:pt x="2990989" y="547243"/>
                </a:lnTo>
                <a:lnTo>
                  <a:pt x="2955734" y="511022"/>
                </a:lnTo>
                <a:lnTo>
                  <a:pt x="2919247" y="474865"/>
                </a:lnTo>
                <a:lnTo>
                  <a:pt x="2881553" y="438772"/>
                </a:lnTo>
                <a:lnTo>
                  <a:pt x="2843504" y="415417"/>
                </a:lnTo>
                <a:lnTo>
                  <a:pt x="2803893" y="379437"/>
                </a:lnTo>
                <a:lnTo>
                  <a:pt x="2763443" y="343496"/>
                </a:lnTo>
                <a:lnTo>
                  <a:pt x="2722892" y="320281"/>
                </a:lnTo>
                <a:lnTo>
                  <a:pt x="2680855" y="284429"/>
                </a:lnTo>
                <a:lnTo>
                  <a:pt x="2638742" y="261289"/>
                </a:lnTo>
                <a:lnTo>
                  <a:pt x="2595892" y="238201"/>
                </a:lnTo>
                <a:lnTo>
                  <a:pt x="2552344" y="215150"/>
                </a:lnTo>
                <a:lnTo>
                  <a:pt x="2463177" y="169164"/>
                </a:lnTo>
                <a:lnTo>
                  <a:pt x="2371458" y="123317"/>
                </a:lnTo>
                <a:lnTo>
                  <a:pt x="2325382" y="113131"/>
                </a:lnTo>
                <a:lnTo>
                  <a:pt x="2278049" y="90284"/>
                </a:lnTo>
                <a:lnTo>
                  <a:pt x="2230882" y="80149"/>
                </a:lnTo>
                <a:lnTo>
                  <a:pt x="2182482" y="57365"/>
                </a:lnTo>
                <a:lnTo>
                  <a:pt x="1986991" y="17208"/>
                </a:lnTo>
                <a:lnTo>
                  <a:pt x="1652422" y="35547"/>
                </a:lnTo>
                <a:lnTo>
                  <a:pt x="1937766" y="19900"/>
                </a:lnTo>
                <a:lnTo>
                  <a:pt x="1836813" y="0"/>
                </a:lnTo>
                <a:lnTo>
                  <a:pt x="1431201" y="22237"/>
                </a:lnTo>
                <a:lnTo>
                  <a:pt x="1333055" y="53060"/>
                </a:lnTo>
                <a:lnTo>
                  <a:pt x="1283804" y="55753"/>
                </a:lnTo>
                <a:lnTo>
                  <a:pt x="1093876" y="117043"/>
                </a:lnTo>
                <a:lnTo>
                  <a:pt x="1048270" y="144983"/>
                </a:lnTo>
                <a:lnTo>
                  <a:pt x="1002487" y="160210"/>
                </a:lnTo>
                <a:lnTo>
                  <a:pt x="957935" y="188087"/>
                </a:lnTo>
                <a:lnTo>
                  <a:pt x="913257" y="203263"/>
                </a:lnTo>
                <a:lnTo>
                  <a:pt x="827087" y="258864"/>
                </a:lnTo>
                <a:lnTo>
                  <a:pt x="743496" y="314325"/>
                </a:lnTo>
                <a:lnTo>
                  <a:pt x="702716" y="341998"/>
                </a:lnTo>
                <a:lnTo>
                  <a:pt x="662647" y="369633"/>
                </a:lnTo>
                <a:lnTo>
                  <a:pt x="623328" y="397217"/>
                </a:lnTo>
                <a:lnTo>
                  <a:pt x="585457" y="437451"/>
                </a:lnTo>
                <a:lnTo>
                  <a:pt x="547674" y="464959"/>
                </a:lnTo>
                <a:lnTo>
                  <a:pt x="511403" y="505104"/>
                </a:lnTo>
                <a:lnTo>
                  <a:pt x="475970" y="545211"/>
                </a:lnTo>
                <a:lnTo>
                  <a:pt x="440702" y="572579"/>
                </a:lnTo>
                <a:lnTo>
                  <a:pt x="407162" y="612571"/>
                </a:lnTo>
                <a:lnTo>
                  <a:pt x="374840" y="652500"/>
                </a:lnTo>
                <a:lnTo>
                  <a:pt x="343750" y="692365"/>
                </a:lnTo>
                <a:lnTo>
                  <a:pt x="313893" y="732155"/>
                </a:lnTo>
                <a:lnTo>
                  <a:pt x="285292" y="771880"/>
                </a:lnTo>
                <a:lnTo>
                  <a:pt x="258635" y="824230"/>
                </a:lnTo>
                <a:lnTo>
                  <a:pt x="232549" y="863815"/>
                </a:lnTo>
                <a:lnTo>
                  <a:pt x="207733" y="903325"/>
                </a:lnTo>
                <a:lnTo>
                  <a:pt x="184912" y="955459"/>
                </a:lnTo>
                <a:lnTo>
                  <a:pt x="162674" y="994829"/>
                </a:lnTo>
                <a:lnTo>
                  <a:pt x="142455" y="1046822"/>
                </a:lnTo>
                <a:lnTo>
                  <a:pt x="122847" y="1086053"/>
                </a:lnTo>
                <a:lnTo>
                  <a:pt x="105270" y="1137894"/>
                </a:lnTo>
                <a:lnTo>
                  <a:pt x="88328" y="1176972"/>
                </a:lnTo>
                <a:lnTo>
                  <a:pt x="73418" y="1228674"/>
                </a:lnTo>
                <a:lnTo>
                  <a:pt x="59880" y="1280287"/>
                </a:lnTo>
                <a:lnTo>
                  <a:pt x="47002" y="1319149"/>
                </a:lnTo>
                <a:lnTo>
                  <a:pt x="36207" y="1370622"/>
                </a:lnTo>
                <a:lnTo>
                  <a:pt x="26797" y="1422006"/>
                </a:lnTo>
                <a:lnTo>
                  <a:pt x="18783" y="1473327"/>
                </a:lnTo>
                <a:lnTo>
                  <a:pt x="12166" y="1524571"/>
                </a:lnTo>
                <a:lnTo>
                  <a:pt x="6985" y="1575727"/>
                </a:lnTo>
                <a:lnTo>
                  <a:pt x="3213" y="1626806"/>
                </a:lnTo>
                <a:lnTo>
                  <a:pt x="889" y="1677809"/>
                </a:lnTo>
                <a:lnTo>
                  <a:pt x="0" y="1728736"/>
                </a:lnTo>
                <a:lnTo>
                  <a:pt x="584" y="1779587"/>
                </a:lnTo>
                <a:lnTo>
                  <a:pt x="2628" y="1830349"/>
                </a:lnTo>
                <a:lnTo>
                  <a:pt x="6146" y="1881035"/>
                </a:lnTo>
                <a:lnTo>
                  <a:pt x="11125" y="1931631"/>
                </a:lnTo>
                <a:lnTo>
                  <a:pt x="17576" y="1982152"/>
                </a:lnTo>
                <a:lnTo>
                  <a:pt x="25463" y="2032596"/>
                </a:lnTo>
                <a:lnTo>
                  <a:pt x="34798" y="2082965"/>
                </a:lnTo>
                <a:lnTo>
                  <a:pt x="44856" y="2120569"/>
                </a:lnTo>
                <a:lnTo>
                  <a:pt x="57023" y="2170785"/>
                </a:lnTo>
                <a:lnTo>
                  <a:pt x="70612" y="2220912"/>
                </a:lnTo>
                <a:lnTo>
                  <a:pt x="85585" y="2270963"/>
                </a:lnTo>
                <a:lnTo>
                  <a:pt x="101942" y="2320950"/>
                </a:lnTo>
                <a:lnTo>
                  <a:pt x="119684" y="2370848"/>
                </a:lnTo>
                <a:lnTo>
                  <a:pt x="138099" y="2407996"/>
                </a:lnTo>
                <a:lnTo>
                  <a:pt x="158559" y="2457754"/>
                </a:lnTo>
                <a:lnTo>
                  <a:pt x="180378" y="2507437"/>
                </a:lnTo>
                <a:lnTo>
                  <a:pt x="202819" y="2544356"/>
                </a:lnTo>
                <a:lnTo>
                  <a:pt x="227291" y="2593898"/>
                </a:lnTo>
                <a:lnTo>
                  <a:pt x="252387" y="2630678"/>
                </a:lnTo>
                <a:lnTo>
                  <a:pt x="279488" y="2680068"/>
                </a:lnTo>
                <a:lnTo>
                  <a:pt x="307174" y="2716707"/>
                </a:lnTo>
                <a:lnTo>
                  <a:pt x="336156" y="2753271"/>
                </a:lnTo>
                <a:lnTo>
                  <a:pt x="367106" y="2802458"/>
                </a:lnTo>
                <a:lnTo>
                  <a:pt x="398627" y="2838881"/>
                </a:lnTo>
                <a:lnTo>
                  <a:pt x="431406" y="2875242"/>
                </a:lnTo>
                <a:lnTo>
                  <a:pt x="465429" y="2911538"/>
                </a:lnTo>
                <a:lnTo>
                  <a:pt x="500684" y="2947759"/>
                </a:lnTo>
                <a:lnTo>
                  <a:pt x="537171" y="2983915"/>
                </a:lnTo>
                <a:lnTo>
                  <a:pt x="574865" y="3020009"/>
                </a:lnTo>
                <a:lnTo>
                  <a:pt x="613613" y="3056039"/>
                </a:lnTo>
                <a:lnTo>
                  <a:pt x="652526" y="3079343"/>
                </a:lnTo>
                <a:lnTo>
                  <a:pt x="692962" y="3115284"/>
                </a:lnTo>
                <a:lnTo>
                  <a:pt x="733526" y="3138500"/>
                </a:lnTo>
                <a:lnTo>
                  <a:pt x="775563" y="3174352"/>
                </a:lnTo>
                <a:lnTo>
                  <a:pt x="817664" y="3197479"/>
                </a:lnTo>
                <a:lnTo>
                  <a:pt x="860513" y="3220567"/>
                </a:lnTo>
                <a:lnTo>
                  <a:pt x="904760" y="3256305"/>
                </a:lnTo>
                <a:lnTo>
                  <a:pt x="993914" y="3302292"/>
                </a:lnTo>
                <a:lnTo>
                  <a:pt x="1038771" y="3312553"/>
                </a:lnTo>
                <a:lnTo>
                  <a:pt x="1131697" y="3358337"/>
                </a:lnTo>
                <a:lnTo>
                  <a:pt x="1178331" y="3368497"/>
                </a:lnTo>
                <a:lnTo>
                  <a:pt x="1202270" y="3379901"/>
                </a:lnTo>
                <a:lnTo>
                  <a:pt x="1226210" y="3391306"/>
                </a:lnTo>
                <a:lnTo>
                  <a:pt x="1519313" y="3451555"/>
                </a:lnTo>
                <a:lnTo>
                  <a:pt x="1568919" y="3448837"/>
                </a:lnTo>
                <a:lnTo>
                  <a:pt x="1619580" y="3458781"/>
                </a:lnTo>
                <a:lnTo>
                  <a:pt x="1720469" y="3453257"/>
                </a:lnTo>
                <a:lnTo>
                  <a:pt x="1771992" y="3463137"/>
                </a:lnTo>
                <a:lnTo>
                  <a:pt x="1872754" y="3457613"/>
                </a:lnTo>
                <a:lnTo>
                  <a:pt x="1921497" y="3442233"/>
                </a:lnTo>
                <a:lnTo>
                  <a:pt x="2019795" y="3436836"/>
                </a:lnTo>
                <a:lnTo>
                  <a:pt x="2067839" y="3421494"/>
                </a:lnTo>
                <a:lnTo>
                  <a:pt x="2116353" y="3418827"/>
                </a:lnTo>
                <a:lnTo>
                  <a:pt x="2440863" y="3312007"/>
                </a:lnTo>
                <a:lnTo>
                  <a:pt x="2484805" y="3284156"/>
                </a:lnTo>
                <a:lnTo>
                  <a:pt x="2528951" y="3269018"/>
                </a:lnTo>
                <a:lnTo>
                  <a:pt x="2571864" y="3241230"/>
                </a:lnTo>
                <a:lnTo>
                  <a:pt x="2656027" y="3185731"/>
                </a:lnTo>
                <a:lnTo>
                  <a:pt x="2737777" y="3130372"/>
                </a:lnTo>
                <a:lnTo>
                  <a:pt x="3493427" y="3521405"/>
                </a:lnTo>
                <a:lnTo>
                  <a:pt x="3849027" y="3705415"/>
                </a:lnTo>
                <a:lnTo>
                  <a:pt x="3907713" y="3702189"/>
                </a:lnTo>
                <a:lnTo>
                  <a:pt x="3915676" y="3689032"/>
                </a:lnTo>
                <a:lnTo>
                  <a:pt x="3925659" y="3675773"/>
                </a:lnTo>
                <a:lnTo>
                  <a:pt x="3930091" y="3662807"/>
                </a:lnTo>
                <a:close/>
              </a:path>
            </a:pathLst>
          </a:custGeom>
          <a:solidFill>
            <a:srgbClr val="BE7761"/>
          </a:solidFill>
        </p:spPr>
        <p:txBody>
          <a:bodyPr wrap="square" lIns="0" tIns="0" rIns="0" bIns="0" rtlCol="0"/>
          <a:lstStyle/>
          <a:p>
            <a:endParaRPr dirty="0"/>
          </a:p>
        </p:txBody>
      </p:sp>
      <p:sp>
        <p:nvSpPr>
          <p:cNvPr id="21" name="bg object 21"/>
          <p:cNvSpPr/>
          <p:nvPr/>
        </p:nvSpPr>
        <p:spPr>
          <a:xfrm>
            <a:off x="1444691" y="8230260"/>
            <a:ext cx="7157084" cy="2056764"/>
          </a:xfrm>
          <a:custGeom>
            <a:avLst/>
            <a:gdLst/>
            <a:ahLst/>
            <a:cxnLst/>
            <a:rect l="l" t="t" r="r" b="b"/>
            <a:pathLst>
              <a:path w="7157084" h="2056765">
                <a:moveTo>
                  <a:pt x="7156852" y="2056739"/>
                </a:moveTo>
                <a:lnTo>
                  <a:pt x="0" y="2056739"/>
                </a:lnTo>
                <a:lnTo>
                  <a:pt x="0" y="0"/>
                </a:lnTo>
                <a:lnTo>
                  <a:pt x="7156852" y="0"/>
                </a:lnTo>
                <a:lnTo>
                  <a:pt x="7156852" y="2056739"/>
                </a:lnTo>
                <a:close/>
              </a:path>
            </a:pathLst>
          </a:custGeom>
          <a:solidFill>
            <a:srgbClr val="61DADE"/>
          </a:solidFill>
        </p:spPr>
        <p:txBody>
          <a:bodyPr wrap="square" lIns="0" tIns="0" rIns="0" bIns="0" rtlCol="0"/>
          <a:lstStyle/>
          <a:p>
            <a:endParaRPr dirty="0"/>
          </a:p>
        </p:txBody>
      </p:sp>
      <p:sp>
        <p:nvSpPr>
          <p:cNvPr id="2" name="Holder 2"/>
          <p:cNvSpPr>
            <a:spLocks noGrp="1"/>
          </p:cNvSpPr>
          <p:nvPr>
            <p:ph type="ctrTitle"/>
          </p:nvPr>
        </p:nvSpPr>
        <p:spPr>
          <a:xfrm>
            <a:off x="1431991" y="4599267"/>
            <a:ext cx="4230370" cy="939800"/>
          </a:xfrm>
          <a:prstGeom prst="rect">
            <a:avLst/>
          </a:prstGeom>
        </p:spPr>
        <p:txBody>
          <a:bodyPr wrap="square" lIns="0" tIns="0" rIns="0" bIns="0">
            <a:spAutoFit/>
          </a:bodyPr>
          <a:lstStyle>
            <a:lvl1pPr>
              <a:defRPr sz="6000" b="0" i="0">
                <a:solidFill>
                  <a:srgbClr val="1C1126"/>
                </a:solidFill>
                <a:latin typeface="Lucida Sans Unicode"/>
                <a:cs typeface="Lucida Sans Unicode"/>
              </a:defRPr>
            </a:lvl1pPr>
          </a:lstStyle>
          <a:p>
            <a:endParaRPr/>
          </a:p>
        </p:txBody>
      </p:sp>
      <p:sp>
        <p:nvSpPr>
          <p:cNvPr id="3" name="Holder 3"/>
          <p:cNvSpPr>
            <a:spLocks noGrp="1"/>
          </p:cNvSpPr>
          <p:nvPr>
            <p:ph type="subTitle" idx="4"/>
          </p:nvPr>
        </p:nvSpPr>
        <p:spPr>
          <a:xfrm>
            <a:off x="1431991" y="6327485"/>
            <a:ext cx="7058025" cy="13398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77781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069291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166263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625513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9838162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193077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4683415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6404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8718823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55303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0" i="0">
                <a:solidFill>
                  <a:srgbClr val="1C1126"/>
                </a:solidFill>
                <a:latin typeface="Lucida Sans Unicode"/>
                <a:cs typeface="Lucida Sans Unicode"/>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2006244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5195578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9360614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2424546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29336380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40620241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397435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12576073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195638"/>
            <a:ext cx="15544800" cy="2205038"/>
          </a:xfrm>
        </p:spPr>
        <p:txBody>
          <a:bodyPr/>
          <a:lstStyle/>
          <a:p>
            <a:r>
              <a:rPr lang="en-US"/>
              <a:t>Click to edit Master title style</a:t>
            </a:r>
          </a:p>
        </p:txBody>
      </p:sp>
      <p:sp>
        <p:nvSpPr>
          <p:cNvPr id="3" name="Subtitle 2"/>
          <p:cNvSpPr>
            <a:spLocks noGrp="1"/>
          </p:cNvSpPr>
          <p:nvPr>
            <p:ph type="subTitle" idx="1"/>
          </p:nvPr>
        </p:nvSpPr>
        <p:spPr>
          <a:xfrm>
            <a:off x="2743200" y="5829300"/>
            <a:ext cx="12801600" cy="2628900"/>
          </a:xfrm>
        </p:spPr>
        <p:txBody>
          <a:bodyPr/>
          <a:lstStyle>
            <a:lvl1pPr marL="0" indent="0" algn="ctr">
              <a:buNone/>
              <a:defRPr>
                <a:solidFill>
                  <a:schemeClr val="tx1">
                    <a:tint val="75000"/>
                  </a:schemeClr>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68060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1463236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0" i="0">
                <a:solidFill>
                  <a:srgbClr val="1C1126"/>
                </a:solidFill>
                <a:latin typeface="Lucida Sans Unicode"/>
                <a:cs typeface="Lucida Sans Unicode"/>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6" y="6610351"/>
            <a:ext cx="15544800" cy="2043113"/>
          </a:xfrm>
        </p:spPr>
        <p:txBody>
          <a:bodyPr anchor="t"/>
          <a:lstStyle>
            <a:lvl1pPr algn="l">
              <a:defRPr sz="6000" b="1" cap="all"/>
            </a:lvl1pPr>
          </a:lstStyle>
          <a:p>
            <a:r>
              <a:rPr lang="en-US"/>
              <a:t>Click to edit Master title style</a:t>
            </a:r>
          </a:p>
        </p:txBody>
      </p:sp>
      <p:sp>
        <p:nvSpPr>
          <p:cNvPr id="3" name="Text Placeholder 2"/>
          <p:cNvSpPr>
            <a:spLocks noGrp="1"/>
          </p:cNvSpPr>
          <p:nvPr>
            <p:ph type="body" idx="1"/>
          </p:nvPr>
        </p:nvSpPr>
        <p:spPr>
          <a:xfrm>
            <a:off x="1444626" y="4360070"/>
            <a:ext cx="15544800" cy="2250281"/>
          </a:xfrm>
        </p:spPr>
        <p:txBody>
          <a:bodyPr anchor="b"/>
          <a:lstStyle>
            <a:lvl1pPr marL="0" indent="0">
              <a:buNone/>
              <a:defRPr sz="3000">
                <a:solidFill>
                  <a:schemeClr val="tx1">
                    <a:tint val="7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3507650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2400301"/>
            <a:ext cx="8077200" cy="6788945"/>
          </a:xfrm>
        </p:spPr>
        <p:txBody>
          <a:bodyPr/>
          <a:lstStyle>
            <a:lvl1pPr>
              <a:defRPr sz="4200"/>
            </a:lvl1pPr>
            <a:lvl2pPr>
              <a:defRPr sz="36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9296400" y="2400301"/>
            <a:ext cx="8077200" cy="6788945"/>
          </a:xfrm>
        </p:spPr>
        <p:txBody>
          <a:bodyPr/>
          <a:lstStyle>
            <a:lvl1pPr>
              <a:defRPr sz="4200"/>
            </a:lvl1pPr>
            <a:lvl2pPr>
              <a:defRPr sz="36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1232225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2302670"/>
            <a:ext cx="8080376" cy="959643"/>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914400" y="3262313"/>
            <a:ext cx="8080376" cy="5926932"/>
          </a:xfrm>
        </p:spPr>
        <p:txBody>
          <a:bodyPr/>
          <a:lstStyle>
            <a:lvl1pPr>
              <a:defRPr sz="36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9290051" y="2302670"/>
            <a:ext cx="8083550" cy="959643"/>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90051" y="3262313"/>
            <a:ext cx="8083550" cy="5926932"/>
          </a:xfrm>
        </p:spPr>
        <p:txBody>
          <a:bodyPr/>
          <a:lstStyle>
            <a:lvl1pPr>
              <a:defRPr sz="36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8218960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21518657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114936550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1" y="409575"/>
            <a:ext cx="6016626" cy="1743075"/>
          </a:xfrm>
        </p:spPr>
        <p:txBody>
          <a:bodyPr anchor="b"/>
          <a:lstStyle>
            <a:lvl1pPr algn="l">
              <a:defRPr sz="3000" b="1"/>
            </a:lvl1pPr>
          </a:lstStyle>
          <a:p>
            <a:r>
              <a:rPr lang="en-US"/>
              <a:t>Click to edit Master title style</a:t>
            </a:r>
          </a:p>
        </p:txBody>
      </p:sp>
      <p:sp>
        <p:nvSpPr>
          <p:cNvPr id="3" name="Content Placeholder 2"/>
          <p:cNvSpPr>
            <a:spLocks noGrp="1"/>
          </p:cNvSpPr>
          <p:nvPr>
            <p:ph idx="1"/>
          </p:nvPr>
        </p:nvSpPr>
        <p:spPr>
          <a:xfrm>
            <a:off x="7150100" y="409576"/>
            <a:ext cx="10223500" cy="8779670"/>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4401" y="2152651"/>
            <a:ext cx="6016626" cy="7036595"/>
          </a:xfrm>
        </p:spPr>
        <p:txBody>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6763296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6" y="7200900"/>
            <a:ext cx="10972800" cy="850107"/>
          </a:xfrm>
        </p:spPr>
        <p:txBody>
          <a:bodyPr anchor="b"/>
          <a:lstStyle>
            <a:lvl1pPr algn="l">
              <a:defRPr sz="3000" b="1"/>
            </a:lvl1pPr>
          </a:lstStyle>
          <a:p>
            <a:r>
              <a:rPr lang="en-US"/>
              <a:t>Click to edit Master title style</a:t>
            </a:r>
          </a:p>
        </p:txBody>
      </p:sp>
      <p:sp>
        <p:nvSpPr>
          <p:cNvPr id="3" name="Picture Placeholder 2"/>
          <p:cNvSpPr>
            <a:spLocks noGrp="1"/>
          </p:cNvSpPr>
          <p:nvPr>
            <p:ph type="pic" idx="1"/>
          </p:nvPr>
        </p:nvSpPr>
        <p:spPr>
          <a:xfrm>
            <a:off x="3584576" y="919163"/>
            <a:ext cx="10972800" cy="6172200"/>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dirty="0"/>
          </a:p>
        </p:txBody>
      </p:sp>
      <p:sp>
        <p:nvSpPr>
          <p:cNvPr id="4" name="Text Placeholder 3"/>
          <p:cNvSpPr>
            <a:spLocks noGrp="1"/>
          </p:cNvSpPr>
          <p:nvPr>
            <p:ph type="body" sz="half" idx="2"/>
          </p:nvPr>
        </p:nvSpPr>
        <p:spPr>
          <a:xfrm>
            <a:off x="3584576" y="8051007"/>
            <a:ext cx="10972800" cy="1207293"/>
          </a:xfrm>
        </p:spPr>
        <p:txBody>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40694119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42818554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411958"/>
            <a:ext cx="4114800" cy="87772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14400" y="411958"/>
            <a:ext cx="12039600" cy="87772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dirty="0"/>
          </a:p>
        </p:txBody>
      </p:sp>
    </p:spTree>
    <p:extLst>
      <p:ext uri="{BB962C8B-B14F-4D97-AF65-F5344CB8AC3E}">
        <p14:creationId xmlns:p14="http://schemas.microsoft.com/office/powerpoint/2010/main" val="36100235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7999" cy="10286999"/>
          </a:xfrm>
          <a:prstGeom prst="rect">
            <a:avLst/>
          </a:prstGeom>
        </p:spPr>
      </p:pic>
      <p:sp>
        <p:nvSpPr>
          <p:cNvPr id="2" name="Holder 2"/>
          <p:cNvSpPr>
            <a:spLocks noGrp="1"/>
          </p:cNvSpPr>
          <p:nvPr>
            <p:ph type="ctrTitle"/>
          </p:nvPr>
        </p:nvSpPr>
        <p:spPr>
          <a:xfrm>
            <a:off x="4091818" y="2709371"/>
            <a:ext cx="10104363" cy="1854200"/>
          </a:xfrm>
          <a:prstGeom prst="rect">
            <a:avLst/>
          </a:prstGeom>
        </p:spPr>
        <p:txBody>
          <a:bodyPr wrap="square" lIns="0" tIns="0" rIns="0" bIns="0">
            <a:spAutoFit/>
          </a:bodyPr>
          <a:lstStyle>
            <a:lvl1pPr>
              <a:defRPr sz="5000" b="0" i="0">
                <a:solidFill>
                  <a:schemeClr val="bg1"/>
                </a:solidFill>
                <a:latin typeface="Arial Black"/>
                <a:cs typeface="Arial Black"/>
              </a:defRPr>
            </a:lvl1pPr>
          </a:lstStyle>
          <a:p>
            <a:endParaRPr/>
          </a:p>
        </p:txBody>
      </p:sp>
      <p:sp>
        <p:nvSpPr>
          <p:cNvPr id="3" name="Holder 3"/>
          <p:cNvSpPr>
            <a:spLocks noGrp="1"/>
          </p:cNvSpPr>
          <p:nvPr>
            <p:ph type="subTitle" idx="4"/>
          </p:nvPr>
        </p:nvSpPr>
        <p:spPr>
          <a:xfrm>
            <a:off x="3251166" y="5537758"/>
            <a:ext cx="11785667" cy="1663700"/>
          </a:xfrm>
          <a:prstGeom prst="rect">
            <a:avLst/>
          </a:prstGeom>
        </p:spPr>
        <p:txBody>
          <a:bodyPr wrap="square" lIns="0" tIns="0" rIns="0" bIns="0">
            <a:spAutoFit/>
          </a:bodyPr>
          <a:lstStyle>
            <a:lvl1pPr>
              <a:defRPr sz="10400" b="0" i="0">
                <a:solidFill>
                  <a:schemeClr val="tx1"/>
                </a:solidFill>
                <a:latin typeface="Arial Black"/>
                <a:cs typeface="Arial Black"/>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723412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0" i="0">
                <a:solidFill>
                  <a:srgbClr val="1C1126"/>
                </a:solidFill>
                <a:latin typeface="Lucida Sans Unicode"/>
                <a:cs typeface="Lucida Sans Unicod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Arial Black"/>
                <a:cs typeface="Arial Black"/>
              </a:defRPr>
            </a:lvl1pPr>
          </a:lstStyle>
          <a:p>
            <a:endParaRPr/>
          </a:p>
        </p:txBody>
      </p:sp>
      <p:sp>
        <p:nvSpPr>
          <p:cNvPr id="3" name="Holder 3"/>
          <p:cNvSpPr>
            <a:spLocks noGrp="1"/>
          </p:cNvSpPr>
          <p:nvPr>
            <p:ph type="body" idx="1"/>
          </p:nvPr>
        </p:nvSpPr>
        <p:spPr/>
        <p:txBody>
          <a:bodyPr lIns="0" tIns="0" rIns="0" bIns="0"/>
          <a:lstStyle>
            <a:lvl1pPr>
              <a:defRPr sz="10400" b="0" i="0">
                <a:solidFill>
                  <a:schemeClr val="tx1"/>
                </a:solidFill>
                <a:latin typeface="Arial Black"/>
                <a:cs typeface="Arial Black"/>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0147057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Arial Black"/>
                <a:cs typeface="Arial Black"/>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55471464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Arial Black"/>
                <a:cs typeface="Arial Black"/>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17938739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902073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SECTION_HEADER_2">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4944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CUSTOM_4_2_1">
    <p:spTree>
      <p:nvGrpSpPr>
        <p:cNvPr id="1" name=""/>
        <p:cNvGrpSpPr/>
        <p:nvPr/>
      </p:nvGrpSpPr>
      <p:grpSpPr>
        <a:xfrm>
          <a:off x="0" y="0"/>
          <a:ext cx="0" cy="0"/>
          <a:chOff x="0" y="0"/>
          <a:chExt cx="0" cy="0"/>
        </a:xfrm>
      </p:grpSpPr>
    </p:spTree>
    <p:extLst>
      <p:ext uri="{BB962C8B-B14F-4D97-AF65-F5344CB8AC3E}">
        <p14:creationId xmlns:p14="http://schemas.microsoft.com/office/powerpoint/2010/main" val="561540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740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2921296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3882090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DEEEFF"/>
          </a:solidFill>
          <a:ln/>
        </p:spPr>
      </p:sp>
      <p:sp>
        <p:nvSpPr>
          <p:cNvPr id="3" name="Shape 1"/>
          <p:cNvSpPr/>
          <p:nvPr/>
        </p:nvSpPr>
        <p:spPr>
          <a:xfrm>
            <a:off x="0" y="0"/>
            <a:ext cx="18288000" cy="10287000"/>
          </a:xfrm>
          <a:prstGeom prst="rect">
            <a:avLst/>
          </a:prstGeom>
          <a:solidFill>
            <a:srgbClr val="FFFFFF"/>
          </a:solidFill>
          <a:ln/>
        </p:spPr>
      </p:sp>
    </p:spTree>
    <p:extLst>
      <p:ext uri="{BB962C8B-B14F-4D97-AF65-F5344CB8AC3E}">
        <p14:creationId xmlns:p14="http://schemas.microsoft.com/office/powerpoint/2010/main" val="206711276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theme" Target="../theme/theme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theme" Target="../theme/theme5.xml"/><Relationship Id="rId5" Type="http://schemas.openxmlformats.org/officeDocument/2006/relationships/slideLayout" Target="../slideLayouts/slideLayout43.xml"/><Relationship Id="rId4" Type="http://schemas.openxmlformats.org/officeDocument/2006/relationships/slideLayout" Target="../slideLayouts/slideLayout42.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44.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7.xml"/><Relationship Id="rId1"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5F5F5"/>
          </a:solidFill>
        </p:spPr>
        <p:txBody>
          <a:bodyPr wrap="square" lIns="0" tIns="0" rIns="0" bIns="0" rtlCol="0"/>
          <a:lstStyle/>
          <a:p>
            <a:endParaRPr dirty="0"/>
          </a:p>
        </p:txBody>
      </p:sp>
      <p:sp>
        <p:nvSpPr>
          <p:cNvPr id="2" name="Holder 2"/>
          <p:cNvSpPr>
            <a:spLocks noGrp="1"/>
          </p:cNvSpPr>
          <p:nvPr>
            <p:ph type="title"/>
          </p:nvPr>
        </p:nvSpPr>
        <p:spPr>
          <a:xfrm>
            <a:off x="5071285" y="977900"/>
            <a:ext cx="8145780" cy="1259668"/>
          </a:xfrm>
          <a:prstGeom prst="rect">
            <a:avLst/>
          </a:prstGeom>
        </p:spPr>
        <p:txBody>
          <a:bodyPr wrap="square" lIns="0" tIns="0" rIns="0" bIns="0">
            <a:spAutoFit/>
          </a:bodyPr>
          <a:lstStyle>
            <a:lvl1pPr>
              <a:defRPr sz="6000" b="0" i="0">
                <a:solidFill>
                  <a:srgbClr val="1C1126"/>
                </a:solidFill>
                <a:latin typeface="Lucida Sans Unicode"/>
                <a:cs typeface="Lucida Sans Unicode"/>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5/12/2025</a:t>
            </a:fld>
            <a:endParaRPr lang="en-US" dirty="0"/>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538821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sldNum="0" hdr="0" ftr="0" dt="0"/>
  <p:txStyles>
    <p:titleStyle>
      <a:lvl1pPr algn="ctr" defTabSz="1143000" rtl="0" eaLnBrk="1" latinLnBrk="0" hangingPunct="1">
        <a:spcBef>
          <a:spcPct val="0"/>
        </a:spcBef>
        <a:buNone/>
        <a:defRPr sz="5500" kern="1200">
          <a:solidFill>
            <a:schemeClr val="tx1"/>
          </a:solidFill>
          <a:latin typeface="+mj-lt"/>
          <a:ea typeface="+mj-ea"/>
          <a:cs typeface="+mj-cs"/>
        </a:defRPr>
      </a:lvl1pPr>
    </p:titleStyle>
    <p:bodyStyle>
      <a:lvl1pPr marL="428625" indent="-428625" algn="l" defTabSz="1143000" rtl="0" eaLnBrk="1" latinLnBrk="0" hangingPunct="1">
        <a:spcBef>
          <a:spcPct val="20000"/>
        </a:spcBef>
        <a:buFont typeface="Arial" pitchFamily="34" charset="0"/>
        <a:buChar char="•"/>
        <a:defRPr sz="4000" kern="1200">
          <a:solidFill>
            <a:schemeClr val="tx1"/>
          </a:solidFill>
          <a:latin typeface="+mn-lt"/>
          <a:ea typeface="+mn-ea"/>
          <a:cs typeface="+mn-cs"/>
        </a:defRPr>
      </a:lvl1pPr>
      <a:lvl2pPr marL="928688" indent="-357188" algn="l" defTabSz="1143000" rtl="0" eaLnBrk="1" latinLnBrk="0" hangingPunct="1">
        <a:spcBef>
          <a:spcPct val="20000"/>
        </a:spcBef>
        <a:buFont typeface="Arial" pitchFamily="34" charset="0"/>
        <a:buChar char="–"/>
        <a:defRPr sz="3500" kern="1200">
          <a:solidFill>
            <a:schemeClr val="tx1"/>
          </a:solidFill>
          <a:latin typeface="+mn-lt"/>
          <a:ea typeface="+mn-ea"/>
          <a:cs typeface="+mn-cs"/>
        </a:defRPr>
      </a:lvl2pPr>
      <a:lvl3pPr marL="1428750" indent="-285750" algn="l" defTabSz="1143000" rtl="0" eaLnBrk="1" latinLnBrk="0" hangingPunct="1">
        <a:spcBef>
          <a:spcPct val="20000"/>
        </a:spcBef>
        <a:buFont typeface="Arial" pitchFamily="34" charset="0"/>
        <a:buChar char="•"/>
        <a:defRPr sz="3000" kern="1200">
          <a:solidFill>
            <a:schemeClr val="tx1"/>
          </a:solidFill>
          <a:latin typeface="+mn-lt"/>
          <a:ea typeface="+mn-ea"/>
          <a:cs typeface="+mn-cs"/>
        </a:defRPr>
      </a:lvl3pPr>
      <a:lvl4pPr marL="2000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4pPr>
      <a:lvl5pPr marL="2571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5pPr>
      <a:lvl6pPr marL="3143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714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286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857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9pPr>
    </p:bodyStyle>
    <p:otherStyle>
      <a:defPPr>
        <a:defRPr lang="en-US"/>
      </a:defPPr>
      <a:lvl1pPr marL="0" algn="l" defTabSz="1143000" rtl="0" eaLnBrk="1" latinLnBrk="0" hangingPunct="1">
        <a:defRPr sz="2250" kern="1200">
          <a:solidFill>
            <a:schemeClr val="tx1"/>
          </a:solidFill>
          <a:latin typeface="+mn-lt"/>
          <a:ea typeface="+mn-ea"/>
          <a:cs typeface="+mn-cs"/>
        </a:defRPr>
      </a:lvl1pPr>
      <a:lvl2pPr marL="571500" algn="l" defTabSz="1143000" rtl="0" eaLnBrk="1" latinLnBrk="0" hangingPunct="1">
        <a:defRPr sz="2250" kern="1200">
          <a:solidFill>
            <a:schemeClr val="tx1"/>
          </a:solidFill>
          <a:latin typeface="+mn-lt"/>
          <a:ea typeface="+mn-ea"/>
          <a:cs typeface="+mn-cs"/>
        </a:defRPr>
      </a:lvl2pPr>
      <a:lvl3pPr marL="1143000" algn="l" defTabSz="1143000" rtl="0" eaLnBrk="1" latinLnBrk="0" hangingPunct="1">
        <a:defRPr sz="2250" kern="1200">
          <a:solidFill>
            <a:schemeClr val="tx1"/>
          </a:solidFill>
          <a:latin typeface="+mn-lt"/>
          <a:ea typeface="+mn-ea"/>
          <a:cs typeface="+mn-cs"/>
        </a:defRPr>
      </a:lvl3pPr>
      <a:lvl4pPr marL="1714500" algn="l" defTabSz="1143000" rtl="0" eaLnBrk="1" latinLnBrk="0" hangingPunct="1">
        <a:defRPr sz="2250" kern="1200">
          <a:solidFill>
            <a:schemeClr val="tx1"/>
          </a:solidFill>
          <a:latin typeface="+mn-lt"/>
          <a:ea typeface="+mn-ea"/>
          <a:cs typeface="+mn-cs"/>
        </a:defRPr>
      </a:lvl4pPr>
      <a:lvl5pPr marL="2286000" algn="l" defTabSz="1143000" rtl="0" eaLnBrk="1" latinLnBrk="0" hangingPunct="1">
        <a:defRPr sz="2250" kern="1200">
          <a:solidFill>
            <a:schemeClr val="tx1"/>
          </a:solidFill>
          <a:latin typeface="+mn-lt"/>
          <a:ea typeface="+mn-ea"/>
          <a:cs typeface="+mn-cs"/>
        </a:defRPr>
      </a:lvl5pPr>
      <a:lvl6pPr marL="2857500" algn="l" defTabSz="1143000" rtl="0" eaLnBrk="1" latinLnBrk="0" hangingPunct="1">
        <a:defRPr sz="2250" kern="1200">
          <a:solidFill>
            <a:schemeClr val="tx1"/>
          </a:solidFill>
          <a:latin typeface="+mn-lt"/>
          <a:ea typeface="+mn-ea"/>
          <a:cs typeface="+mn-cs"/>
        </a:defRPr>
      </a:lvl6pPr>
      <a:lvl7pPr marL="3429000" algn="l" defTabSz="1143000" rtl="0" eaLnBrk="1" latinLnBrk="0" hangingPunct="1">
        <a:defRPr sz="2250" kern="1200">
          <a:solidFill>
            <a:schemeClr val="tx1"/>
          </a:solidFill>
          <a:latin typeface="+mn-lt"/>
          <a:ea typeface="+mn-ea"/>
          <a:cs typeface="+mn-cs"/>
        </a:defRPr>
      </a:lvl7pPr>
      <a:lvl8pPr marL="4000500" algn="l" defTabSz="1143000" rtl="0" eaLnBrk="1" latinLnBrk="0" hangingPunct="1">
        <a:defRPr sz="2250" kern="1200">
          <a:solidFill>
            <a:schemeClr val="tx1"/>
          </a:solidFill>
          <a:latin typeface="+mn-lt"/>
          <a:ea typeface="+mn-ea"/>
          <a:cs typeface="+mn-cs"/>
        </a:defRPr>
      </a:lvl8pPr>
      <a:lvl9pPr marL="4572000" algn="l" defTabSz="1143000" rtl="0" eaLnBrk="1" latinLnBrk="0" hangingPunct="1">
        <a:defRPr sz="22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105967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ftr="0" dt="0"/>
  <p:txStyles>
    <p:titleStyle>
      <a:lvl1pPr algn="ctr" defTabSz="1143000" rtl="0" eaLnBrk="1" latinLnBrk="0" hangingPunct="1">
        <a:spcBef>
          <a:spcPct val="0"/>
        </a:spcBef>
        <a:buNone/>
        <a:defRPr sz="5500" kern="1200">
          <a:solidFill>
            <a:schemeClr val="tx1"/>
          </a:solidFill>
          <a:latin typeface="+mj-lt"/>
          <a:ea typeface="+mj-ea"/>
          <a:cs typeface="+mj-cs"/>
        </a:defRPr>
      </a:lvl1pPr>
    </p:titleStyle>
    <p:bodyStyle>
      <a:lvl1pPr marL="428625" indent="-428625" algn="l" defTabSz="1143000" rtl="0" eaLnBrk="1" latinLnBrk="0" hangingPunct="1">
        <a:spcBef>
          <a:spcPct val="20000"/>
        </a:spcBef>
        <a:buFont typeface="Arial" pitchFamily="34" charset="0"/>
        <a:buChar char="•"/>
        <a:defRPr sz="4000" kern="1200">
          <a:solidFill>
            <a:schemeClr val="tx1"/>
          </a:solidFill>
          <a:latin typeface="+mn-lt"/>
          <a:ea typeface="+mn-ea"/>
          <a:cs typeface="+mn-cs"/>
        </a:defRPr>
      </a:lvl1pPr>
      <a:lvl2pPr marL="928688" indent="-357188" algn="l" defTabSz="1143000" rtl="0" eaLnBrk="1" latinLnBrk="0" hangingPunct="1">
        <a:spcBef>
          <a:spcPct val="20000"/>
        </a:spcBef>
        <a:buFont typeface="Arial" pitchFamily="34" charset="0"/>
        <a:buChar char="–"/>
        <a:defRPr sz="3500" kern="1200">
          <a:solidFill>
            <a:schemeClr val="tx1"/>
          </a:solidFill>
          <a:latin typeface="+mn-lt"/>
          <a:ea typeface="+mn-ea"/>
          <a:cs typeface="+mn-cs"/>
        </a:defRPr>
      </a:lvl2pPr>
      <a:lvl3pPr marL="1428750" indent="-285750" algn="l" defTabSz="1143000" rtl="0" eaLnBrk="1" latinLnBrk="0" hangingPunct="1">
        <a:spcBef>
          <a:spcPct val="20000"/>
        </a:spcBef>
        <a:buFont typeface="Arial" pitchFamily="34" charset="0"/>
        <a:buChar char="•"/>
        <a:defRPr sz="3000" kern="1200">
          <a:solidFill>
            <a:schemeClr val="tx1"/>
          </a:solidFill>
          <a:latin typeface="+mn-lt"/>
          <a:ea typeface="+mn-ea"/>
          <a:cs typeface="+mn-cs"/>
        </a:defRPr>
      </a:lvl3pPr>
      <a:lvl4pPr marL="2000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4pPr>
      <a:lvl5pPr marL="2571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5pPr>
      <a:lvl6pPr marL="3143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714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2862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857750" indent="-285750" algn="l" defTabSz="1143000" rtl="0" eaLnBrk="1" latinLnBrk="0" hangingPunct="1">
        <a:spcBef>
          <a:spcPct val="20000"/>
        </a:spcBef>
        <a:buFont typeface="Arial" pitchFamily="34" charset="0"/>
        <a:buChar char="•"/>
        <a:defRPr sz="2500" kern="1200">
          <a:solidFill>
            <a:schemeClr val="tx1"/>
          </a:solidFill>
          <a:latin typeface="+mn-lt"/>
          <a:ea typeface="+mn-ea"/>
          <a:cs typeface="+mn-cs"/>
        </a:defRPr>
      </a:lvl9pPr>
    </p:bodyStyle>
    <p:otherStyle>
      <a:defPPr>
        <a:defRPr lang="en-US"/>
      </a:defPPr>
      <a:lvl1pPr marL="0" algn="l" defTabSz="1143000" rtl="0" eaLnBrk="1" latinLnBrk="0" hangingPunct="1">
        <a:defRPr sz="2250" kern="1200">
          <a:solidFill>
            <a:schemeClr val="tx1"/>
          </a:solidFill>
          <a:latin typeface="+mn-lt"/>
          <a:ea typeface="+mn-ea"/>
          <a:cs typeface="+mn-cs"/>
        </a:defRPr>
      </a:lvl1pPr>
      <a:lvl2pPr marL="571500" algn="l" defTabSz="1143000" rtl="0" eaLnBrk="1" latinLnBrk="0" hangingPunct="1">
        <a:defRPr sz="2250" kern="1200">
          <a:solidFill>
            <a:schemeClr val="tx1"/>
          </a:solidFill>
          <a:latin typeface="+mn-lt"/>
          <a:ea typeface="+mn-ea"/>
          <a:cs typeface="+mn-cs"/>
        </a:defRPr>
      </a:lvl2pPr>
      <a:lvl3pPr marL="1143000" algn="l" defTabSz="1143000" rtl="0" eaLnBrk="1" latinLnBrk="0" hangingPunct="1">
        <a:defRPr sz="2250" kern="1200">
          <a:solidFill>
            <a:schemeClr val="tx1"/>
          </a:solidFill>
          <a:latin typeface="+mn-lt"/>
          <a:ea typeface="+mn-ea"/>
          <a:cs typeface="+mn-cs"/>
        </a:defRPr>
      </a:lvl3pPr>
      <a:lvl4pPr marL="1714500" algn="l" defTabSz="1143000" rtl="0" eaLnBrk="1" latinLnBrk="0" hangingPunct="1">
        <a:defRPr sz="2250" kern="1200">
          <a:solidFill>
            <a:schemeClr val="tx1"/>
          </a:solidFill>
          <a:latin typeface="+mn-lt"/>
          <a:ea typeface="+mn-ea"/>
          <a:cs typeface="+mn-cs"/>
        </a:defRPr>
      </a:lvl4pPr>
      <a:lvl5pPr marL="2286000" algn="l" defTabSz="1143000" rtl="0" eaLnBrk="1" latinLnBrk="0" hangingPunct="1">
        <a:defRPr sz="2250" kern="1200">
          <a:solidFill>
            <a:schemeClr val="tx1"/>
          </a:solidFill>
          <a:latin typeface="+mn-lt"/>
          <a:ea typeface="+mn-ea"/>
          <a:cs typeface="+mn-cs"/>
        </a:defRPr>
      </a:lvl5pPr>
      <a:lvl6pPr marL="2857500" algn="l" defTabSz="1143000" rtl="0" eaLnBrk="1" latinLnBrk="0" hangingPunct="1">
        <a:defRPr sz="2250" kern="1200">
          <a:solidFill>
            <a:schemeClr val="tx1"/>
          </a:solidFill>
          <a:latin typeface="+mn-lt"/>
          <a:ea typeface="+mn-ea"/>
          <a:cs typeface="+mn-cs"/>
        </a:defRPr>
      </a:lvl6pPr>
      <a:lvl7pPr marL="3429000" algn="l" defTabSz="1143000" rtl="0" eaLnBrk="1" latinLnBrk="0" hangingPunct="1">
        <a:defRPr sz="2250" kern="1200">
          <a:solidFill>
            <a:schemeClr val="tx1"/>
          </a:solidFill>
          <a:latin typeface="+mn-lt"/>
          <a:ea typeface="+mn-ea"/>
          <a:cs typeface="+mn-cs"/>
        </a:defRPr>
      </a:lvl7pPr>
      <a:lvl8pPr marL="4000500" algn="l" defTabSz="1143000" rtl="0" eaLnBrk="1" latinLnBrk="0" hangingPunct="1">
        <a:defRPr sz="2250" kern="1200">
          <a:solidFill>
            <a:schemeClr val="tx1"/>
          </a:solidFill>
          <a:latin typeface="+mn-lt"/>
          <a:ea typeface="+mn-ea"/>
          <a:cs typeface="+mn-cs"/>
        </a:defRPr>
      </a:lvl8pPr>
      <a:lvl9pPr marL="4572000" algn="l" defTabSz="1143000" rtl="0" eaLnBrk="1" latinLnBrk="0" hangingPunct="1">
        <a:defRPr sz="22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411957"/>
            <a:ext cx="16459200" cy="17145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4400" y="2400301"/>
            <a:ext cx="16459200" cy="67889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14400" y="9534526"/>
            <a:ext cx="42672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5BCAD085-E8A6-8845-BD4E-CB4CCA059FC4}" type="datetimeFigureOut">
              <a:rPr lang="en-US" smtClean="0"/>
              <a:t>5/12/2025</a:t>
            </a:fld>
            <a:endParaRPr lang="en-US" dirty="0"/>
          </a:p>
        </p:txBody>
      </p:sp>
      <p:sp>
        <p:nvSpPr>
          <p:cNvPr id="5" name="Footer Placeholder 4"/>
          <p:cNvSpPr>
            <a:spLocks noGrp="1"/>
          </p:cNvSpPr>
          <p:nvPr>
            <p:ph type="ftr" sz="quarter" idx="3"/>
          </p:nvPr>
        </p:nvSpPr>
        <p:spPr>
          <a:xfrm>
            <a:off x="6248400" y="9534526"/>
            <a:ext cx="5791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3106400" y="9534526"/>
            <a:ext cx="42672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C1FF6DA9-008F-8B48-92A6-B652298478BF}" type="slidenum">
              <a:rPr lang="en-US" smtClean="0"/>
              <a:t>‹#›</a:t>
            </a:fld>
            <a:endParaRPr lang="en-US" dirty="0"/>
          </a:p>
        </p:txBody>
      </p:sp>
    </p:spTree>
    <p:extLst>
      <p:ext uri="{BB962C8B-B14F-4D97-AF65-F5344CB8AC3E}">
        <p14:creationId xmlns:p14="http://schemas.microsoft.com/office/powerpoint/2010/main" val="199637749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685800" rtl="0" eaLnBrk="1" latinLnBrk="0" hangingPunct="1">
        <a:spcBef>
          <a:spcPct val="0"/>
        </a:spcBef>
        <a:buNone/>
        <a:defRPr sz="6600" kern="1200">
          <a:solidFill>
            <a:schemeClr val="tx1"/>
          </a:solidFill>
          <a:latin typeface="+mj-lt"/>
          <a:ea typeface="+mj-ea"/>
          <a:cs typeface="+mj-cs"/>
        </a:defRPr>
      </a:lvl1pPr>
    </p:titleStyle>
    <p:bodyStyle>
      <a:lvl1pPr marL="514350" indent="-514350" algn="l" defTabSz="685800" rtl="0" eaLnBrk="1" latinLnBrk="0" hangingPunct="1">
        <a:spcBef>
          <a:spcPct val="20000"/>
        </a:spcBef>
        <a:buFont typeface="Arial"/>
        <a:buChar char="•"/>
        <a:defRPr sz="4800" kern="1200">
          <a:solidFill>
            <a:schemeClr val="tx1"/>
          </a:solidFill>
          <a:latin typeface="+mn-lt"/>
          <a:ea typeface="+mn-ea"/>
          <a:cs typeface="+mn-cs"/>
        </a:defRPr>
      </a:lvl1pPr>
      <a:lvl2pPr marL="1114425" indent="-428625" algn="l" defTabSz="685800" rtl="0" eaLnBrk="1" latinLnBrk="0" hangingPunct="1">
        <a:spcBef>
          <a:spcPct val="20000"/>
        </a:spcBef>
        <a:buFont typeface="Arial"/>
        <a:buChar char="–"/>
        <a:defRPr sz="4200" kern="1200">
          <a:solidFill>
            <a:schemeClr val="tx1"/>
          </a:solidFill>
          <a:latin typeface="+mn-lt"/>
          <a:ea typeface="+mn-ea"/>
          <a:cs typeface="+mn-cs"/>
        </a:defRPr>
      </a:lvl2pPr>
      <a:lvl3pPr marL="1714500" indent="-342900" algn="l" defTabSz="685800" rtl="0" eaLnBrk="1" latinLnBrk="0" hangingPunct="1">
        <a:spcBef>
          <a:spcPct val="20000"/>
        </a:spcBef>
        <a:buFont typeface="Arial"/>
        <a:buChar char="•"/>
        <a:defRPr sz="3600" kern="1200">
          <a:solidFill>
            <a:schemeClr val="tx1"/>
          </a:solidFill>
          <a:latin typeface="+mn-lt"/>
          <a:ea typeface="+mn-ea"/>
          <a:cs typeface="+mn-cs"/>
        </a:defRPr>
      </a:lvl3pPr>
      <a:lvl4pPr marL="2400300" indent="-342900" algn="l" defTabSz="685800" rtl="0" eaLnBrk="1" latinLnBrk="0" hangingPunct="1">
        <a:spcBef>
          <a:spcPct val="20000"/>
        </a:spcBef>
        <a:buFont typeface="Arial"/>
        <a:buChar char="–"/>
        <a:defRPr sz="3000" kern="1200">
          <a:solidFill>
            <a:schemeClr val="tx1"/>
          </a:solidFill>
          <a:latin typeface="+mn-lt"/>
          <a:ea typeface="+mn-ea"/>
          <a:cs typeface="+mn-cs"/>
        </a:defRPr>
      </a:lvl4pPr>
      <a:lvl5pPr marL="3086100" indent="-342900" algn="l" defTabSz="685800" rtl="0" eaLnBrk="1" latinLnBrk="0" hangingPunct="1">
        <a:spcBef>
          <a:spcPct val="20000"/>
        </a:spcBef>
        <a:buFont typeface="Arial"/>
        <a:buChar char="»"/>
        <a:defRPr sz="3000" kern="1200">
          <a:solidFill>
            <a:schemeClr val="tx1"/>
          </a:solidFill>
          <a:latin typeface="+mn-lt"/>
          <a:ea typeface="+mn-ea"/>
          <a:cs typeface="+mn-cs"/>
        </a:defRPr>
      </a:lvl5pPr>
      <a:lvl6pPr marL="3771900" indent="-342900" algn="l" defTabSz="685800" rtl="0" eaLnBrk="1" latinLnBrk="0" hangingPunct="1">
        <a:spcBef>
          <a:spcPct val="20000"/>
        </a:spcBef>
        <a:buFont typeface="Arial"/>
        <a:buChar char="•"/>
        <a:defRPr sz="3000" kern="1200">
          <a:solidFill>
            <a:schemeClr val="tx1"/>
          </a:solidFill>
          <a:latin typeface="+mn-lt"/>
          <a:ea typeface="+mn-ea"/>
          <a:cs typeface="+mn-cs"/>
        </a:defRPr>
      </a:lvl6pPr>
      <a:lvl7pPr marL="4457700" indent="-342900" algn="l" defTabSz="685800" rtl="0" eaLnBrk="1" latinLnBrk="0" hangingPunct="1">
        <a:spcBef>
          <a:spcPct val="20000"/>
        </a:spcBef>
        <a:buFont typeface="Arial"/>
        <a:buChar char="•"/>
        <a:defRPr sz="3000" kern="1200">
          <a:solidFill>
            <a:schemeClr val="tx1"/>
          </a:solidFill>
          <a:latin typeface="+mn-lt"/>
          <a:ea typeface="+mn-ea"/>
          <a:cs typeface="+mn-cs"/>
        </a:defRPr>
      </a:lvl7pPr>
      <a:lvl8pPr marL="5143500" indent="-342900" algn="l" defTabSz="685800" rtl="0" eaLnBrk="1" latinLnBrk="0" hangingPunct="1">
        <a:spcBef>
          <a:spcPct val="20000"/>
        </a:spcBef>
        <a:buFont typeface="Arial"/>
        <a:buChar char="•"/>
        <a:defRPr sz="3000" kern="1200">
          <a:solidFill>
            <a:schemeClr val="tx1"/>
          </a:solidFill>
          <a:latin typeface="+mn-lt"/>
          <a:ea typeface="+mn-ea"/>
          <a:cs typeface="+mn-cs"/>
        </a:defRPr>
      </a:lvl8pPr>
      <a:lvl9pPr marL="5829300" indent="-342900" algn="l" defTabSz="685800" rtl="0" eaLnBrk="1" latinLnBrk="0" hangingPunct="1">
        <a:spcBef>
          <a:spcPct val="20000"/>
        </a:spcBef>
        <a:buFont typeface="Arial"/>
        <a:buChar char="•"/>
        <a:defRPr sz="3000" kern="1200">
          <a:solidFill>
            <a:schemeClr val="tx1"/>
          </a:solidFill>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00263" y="275097"/>
            <a:ext cx="5626100" cy="1797050"/>
          </a:xfrm>
          <a:prstGeom prst="rect">
            <a:avLst/>
          </a:prstGeom>
        </p:spPr>
        <p:txBody>
          <a:bodyPr wrap="square" lIns="0" tIns="0" rIns="0" bIns="0">
            <a:spAutoFit/>
          </a:bodyPr>
          <a:lstStyle>
            <a:lvl1pPr>
              <a:defRPr sz="5000" b="0" i="0">
                <a:solidFill>
                  <a:schemeClr val="bg1"/>
                </a:solidFill>
                <a:latin typeface="Arial Black"/>
                <a:cs typeface="Arial Black"/>
              </a:defRPr>
            </a:lvl1pPr>
          </a:lstStyle>
          <a:p>
            <a:endParaRPr/>
          </a:p>
        </p:txBody>
      </p:sp>
      <p:sp>
        <p:nvSpPr>
          <p:cNvPr id="3" name="Holder 3"/>
          <p:cNvSpPr>
            <a:spLocks noGrp="1"/>
          </p:cNvSpPr>
          <p:nvPr>
            <p:ph type="body" idx="1"/>
          </p:nvPr>
        </p:nvSpPr>
        <p:spPr>
          <a:xfrm>
            <a:off x="1611723" y="2207123"/>
            <a:ext cx="7483475" cy="3818254"/>
          </a:xfrm>
          <a:prstGeom prst="rect">
            <a:avLst/>
          </a:prstGeom>
        </p:spPr>
        <p:txBody>
          <a:bodyPr wrap="square" lIns="0" tIns="0" rIns="0" bIns="0">
            <a:spAutoFit/>
          </a:bodyPr>
          <a:lstStyle>
            <a:lvl1pPr>
              <a:defRPr sz="10400" b="0" i="0">
                <a:solidFill>
                  <a:schemeClr val="tx1"/>
                </a:solidFill>
                <a:latin typeface="Arial Black"/>
                <a:cs typeface="Arial Black"/>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5/12/2025</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69770217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1017360" y="6326640"/>
            <a:ext cx="8766720" cy="3039120"/>
          </a:xfrm>
          <a:prstGeom prst="rect">
            <a:avLst/>
          </a:prstGeom>
          <a:noFill/>
          <a:ln w="0">
            <a:noFill/>
          </a:ln>
        </p:spPr>
        <p:txBody>
          <a:bodyPr lIns="91440" tIns="91440" rIns="91440" bIns="91440" anchor="t">
            <a:noAutofit/>
          </a:bodyPr>
          <a:lstStyle/>
          <a:p>
            <a:pPr indent="0">
              <a:buNone/>
            </a:pPr>
            <a:r>
              <a:rPr lang="fr-FR" sz="9000" b="0" strike="noStrike" spc="-2">
                <a:solidFill>
                  <a:schemeClr val="dk1"/>
                </a:solidFill>
                <a:latin typeface="Arial"/>
              </a:rPr>
              <a:t>Click to edit the title text format</a:t>
            </a:r>
          </a:p>
        </p:txBody>
      </p:sp>
      <p:sp>
        <p:nvSpPr>
          <p:cNvPr id="16" name="PlaceHolder 2"/>
          <p:cNvSpPr>
            <a:spLocks noGrp="1"/>
          </p:cNvSpPr>
          <p:nvPr>
            <p:ph type="title"/>
          </p:nvPr>
        </p:nvSpPr>
        <p:spPr>
          <a:xfrm>
            <a:off x="875520" y="920880"/>
            <a:ext cx="2664720" cy="1357200"/>
          </a:xfrm>
          <a:prstGeom prst="rect">
            <a:avLst/>
          </a:prstGeom>
          <a:noFill/>
          <a:ln w="0">
            <a:noFill/>
          </a:ln>
        </p:spPr>
        <p:txBody>
          <a:bodyPr lIns="91440" tIns="91440" rIns="91440" bIns="91440" anchor="b">
            <a:noAutofit/>
          </a:bodyPr>
          <a:lstStyle/>
          <a:p>
            <a:pPr indent="0">
              <a:lnSpc>
                <a:spcPct val="100000"/>
              </a:lnSpc>
              <a:buNone/>
            </a:pPr>
            <a:r>
              <a:rPr lang="fr-FR" sz="8400" b="0" strike="noStrike" spc="-2">
                <a:solidFill>
                  <a:schemeClr val="dk1"/>
                </a:solidFill>
                <a:latin typeface="Funnel Display"/>
                <a:ea typeface="Funnel Display"/>
              </a:rPr>
              <a:t>xx%</a:t>
            </a:r>
            <a:endParaRPr lang="fr-FR" sz="8400" b="0" strike="noStrike" spc="-2">
              <a:solidFill>
                <a:schemeClr val="dk1"/>
              </a:solidFill>
              <a:latin typeface="Arial"/>
            </a:endParaRPr>
          </a:p>
        </p:txBody>
      </p:sp>
      <p:sp>
        <p:nvSpPr>
          <p:cNvPr id="17" name="PlaceHolder 3"/>
          <p:cNvSpPr>
            <a:spLocks noGrp="1"/>
          </p:cNvSpPr>
          <p:nvPr>
            <p:ph type="body"/>
          </p:nvPr>
        </p:nvSpPr>
        <p:spPr>
          <a:xfrm>
            <a:off x="12427920" y="303840"/>
            <a:ext cx="5520240" cy="9678960"/>
          </a:xfrm>
          <a:prstGeom prst="rect">
            <a:avLst/>
          </a:prstGeom>
          <a:noFill/>
          <a:ln w="0">
            <a:noFill/>
          </a:ln>
        </p:spPr>
        <p:txBody>
          <a:bodyPr lIns="90000" tIns="45000" rIns="90000" bIns="45000" anchor="t">
            <a:normAutofit fontScale="43333"/>
          </a:bodyPr>
          <a:lstStyle/>
          <a:p>
            <a:pPr marL="432000" indent="-324000">
              <a:spcBef>
                <a:spcPts val="1417"/>
              </a:spcBef>
              <a:buClr>
                <a:srgbClr val="000000"/>
              </a:buClr>
              <a:buSzPct val="45000"/>
              <a:buFont typeface="Wingdings" charset="2"/>
              <a:buChar char=""/>
            </a:pPr>
            <a:r>
              <a:rPr lang="fr-FR" sz="3600" b="0" strike="noStrike" spc="-2">
                <a:solidFill>
                  <a:srgbClr val="000000"/>
                </a:solidFill>
                <a:latin typeface="Arial"/>
              </a:rPr>
              <a:t>Click to edit the outline text format</a:t>
            </a:r>
          </a:p>
          <a:p>
            <a:pPr marL="1728000" lvl="1" indent="-648000">
              <a:spcBef>
                <a:spcPts val="2268"/>
              </a:spcBef>
              <a:buClr>
                <a:srgbClr val="000000"/>
              </a:buClr>
              <a:buSzPct val="75000"/>
              <a:buFont typeface="Symbol" charset="2"/>
              <a:buChar char=""/>
            </a:pPr>
            <a:r>
              <a:rPr lang="fr-FR" sz="3600" b="0" strike="noStrike" spc="-2">
                <a:solidFill>
                  <a:srgbClr val="000000"/>
                </a:solidFill>
                <a:latin typeface="Arial"/>
              </a:rPr>
              <a:t>Second Outline Level</a:t>
            </a:r>
          </a:p>
          <a:p>
            <a:pPr marL="2592000" lvl="2" indent="-576000">
              <a:spcBef>
                <a:spcPts val="1700"/>
              </a:spcBef>
              <a:buClr>
                <a:srgbClr val="000000"/>
              </a:buClr>
              <a:buSzPct val="45000"/>
              <a:buFont typeface="Wingdings" charset="2"/>
              <a:buChar char=""/>
            </a:pPr>
            <a:r>
              <a:rPr lang="fr-FR" sz="3600" b="0" strike="noStrike" spc="-2">
                <a:solidFill>
                  <a:srgbClr val="000000"/>
                </a:solidFill>
                <a:latin typeface="Arial"/>
              </a:rPr>
              <a:t>Third Outline Level</a:t>
            </a:r>
          </a:p>
          <a:p>
            <a:pPr marL="3456000" lvl="3" indent="-432000">
              <a:spcBef>
                <a:spcPts val="1134"/>
              </a:spcBef>
              <a:buClr>
                <a:srgbClr val="000000"/>
              </a:buClr>
              <a:buSzPct val="75000"/>
              <a:buFont typeface="Symbol" charset="2"/>
              <a:buChar char=""/>
            </a:pPr>
            <a:r>
              <a:rPr lang="fr-FR" sz="3600" b="0" strike="noStrike" spc="-2">
                <a:solidFill>
                  <a:srgbClr val="000000"/>
                </a:solidFill>
                <a:latin typeface="Arial"/>
              </a:rPr>
              <a:t>Fourth Outline Level</a:t>
            </a:r>
          </a:p>
          <a:p>
            <a:pPr marL="4320000" lvl="4" indent="-432000">
              <a:spcBef>
                <a:spcPts val="566"/>
              </a:spcBef>
              <a:buClr>
                <a:srgbClr val="000000"/>
              </a:buClr>
              <a:buSzPct val="45000"/>
              <a:buFont typeface="Wingdings" charset="2"/>
              <a:buChar char=""/>
            </a:pPr>
            <a:r>
              <a:rPr lang="fr-FR" sz="3600" b="0" strike="noStrike" spc="-2">
                <a:solidFill>
                  <a:srgbClr val="000000"/>
                </a:solidFill>
                <a:latin typeface="Arial"/>
              </a:rPr>
              <a:t>Fifth Outline Level</a:t>
            </a:r>
          </a:p>
          <a:p>
            <a:pPr marL="5184000" lvl="5" indent="-432000">
              <a:spcBef>
                <a:spcPts val="566"/>
              </a:spcBef>
              <a:buClr>
                <a:srgbClr val="000000"/>
              </a:buClr>
              <a:buSzPct val="45000"/>
              <a:buFont typeface="Wingdings" charset="2"/>
              <a:buChar char=""/>
            </a:pPr>
            <a:r>
              <a:rPr lang="fr-FR" sz="3600" b="0" strike="noStrike" spc="-2">
                <a:solidFill>
                  <a:srgbClr val="000000"/>
                </a:solidFill>
                <a:latin typeface="Arial"/>
              </a:rPr>
              <a:t>Sixth Outline Level</a:t>
            </a:r>
          </a:p>
          <a:p>
            <a:pPr marL="6048000" lvl="6" indent="-432000">
              <a:spcBef>
                <a:spcPts val="566"/>
              </a:spcBef>
              <a:buClr>
                <a:srgbClr val="000000"/>
              </a:buClr>
              <a:buSzPct val="45000"/>
              <a:buFont typeface="Wingdings" charset="2"/>
              <a:buChar char=""/>
            </a:pPr>
            <a:r>
              <a:rPr lang="fr-FR" sz="3600" b="0" strike="noStrike" spc="-2">
                <a:solidFill>
                  <a:srgbClr val="000000"/>
                </a:solidFill>
                <a:latin typeface="Arial"/>
              </a:rPr>
              <a:t>Seventh Outline Level</a:t>
            </a:r>
          </a:p>
        </p:txBody>
      </p:sp>
    </p:spTree>
    <p:extLst>
      <p:ext uri="{BB962C8B-B14F-4D97-AF65-F5344CB8AC3E}">
        <p14:creationId xmlns:p14="http://schemas.microsoft.com/office/powerpoint/2010/main" val="1085780153"/>
      </p:ext>
    </p:extLst>
  </p:cSld>
  <p:clrMap bg1="lt1" tx1="dk1" bg2="lt2" tx2="dk2" accent1="accent1" accent2="accent2" accent3="accent3" accent4="accent4" accent5="accent5" accent6="accent6" hlink="hlink" folHlink="folHlink"/>
  <p:sldLayoutIdLst>
    <p:sldLayoutId id="2147483727" r:id="rId1"/>
  </p:sldLayoutIdLst>
  <p:txStyles>
    <p:titleStyle>
      <a:lvl1pPr indent="0" algn="l" defTabSz="1828800" rtl="0" eaLnBrk="1" latinLnBrk="0" hangingPunct="1">
        <a:lnSpc>
          <a:spcPct val="100000"/>
        </a:lnSpc>
        <a:spcBef>
          <a:spcPct val="0"/>
        </a:spcBef>
        <a:buNone/>
        <a:defRPr sz="8800" kern="1200">
          <a:solidFill>
            <a:schemeClr val="tx1"/>
          </a:solidFill>
          <a:latin typeface="+mj-lt"/>
          <a:ea typeface="+mj-ea"/>
          <a:cs typeface="+mj-cs"/>
        </a:defRPr>
      </a:lvl1pPr>
    </p:titleStyle>
    <p:bodyStyle>
      <a:lvl1pPr marL="864000" indent="-648000" algn="l" defTabSz="1828800" rtl="0" eaLnBrk="1" latinLnBrk="0" hangingPunct="1">
        <a:lnSpc>
          <a:spcPct val="90000"/>
        </a:lnSpc>
        <a:spcBef>
          <a:spcPts val="2834"/>
        </a:spcBef>
        <a:buClr>
          <a:srgbClr val="000000"/>
        </a:buClr>
        <a:buSzPct val="45000"/>
        <a:buFont typeface="Wingdings" charset="2"/>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 name="Google Shape;53;p13"/>
          <p:cNvPicPr/>
          <p:nvPr/>
        </p:nvPicPr>
        <p:blipFill>
          <a:blip r:embed="rId3"/>
          <a:srcRect b="15418"/>
          <a:stretch/>
        </p:blipFill>
        <p:spPr>
          <a:xfrm>
            <a:off x="0" y="0"/>
            <a:ext cx="18287280" cy="10286640"/>
          </a:xfrm>
          <a:prstGeom prst="rect">
            <a:avLst/>
          </a:prstGeom>
          <a:ln w="0">
            <a:noFill/>
          </a:ln>
        </p:spPr>
      </p:pic>
      <p:sp>
        <p:nvSpPr>
          <p:cNvPr id="10" name="Google Shape;54;p13"/>
          <p:cNvSpPr/>
          <p:nvPr/>
        </p:nvSpPr>
        <p:spPr>
          <a:xfrm>
            <a:off x="486720" y="519120"/>
            <a:ext cx="17313840" cy="9248400"/>
          </a:xfrm>
          <a:prstGeom prst="rect">
            <a:avLst/>
          </a:prstGeom>
          <a:solidFill>
            <a:schemeClr val="lt1"/>
          </a:solidFill>
          <a:ln w="0">
            <a:noFill/>
          </a:ln>
        </p:spPr>
        <p:style>
          <a:lnRef idx="0">
            <a:scrgbClr r="0" g="0" b="0"/>
          </a:lnRef>
          <a:fillRef idx="0">
            <a:scrgbClr r="0" g="0" b="0"/>
          </a:fillRef>
          <a:effectRef idx="0">
            <a:scrgbClr r="0" g="0" b="0"/>
          </a:effectRef>
          <a:fontRef idx="minor"/>
        </p:style>
        <p:txBody>
          <a:bodyPr tIns="182880" bIns="182880" anchor="ctr">
            <a:noAutofit/>
          </a:bodyPr>
          <a:lstStyle/>
          <a:p>
            <a:pPr algn="ctr" defTabSz="1828800">
              <a:lnSpc>
                <a:spcPct val="100000"/>
              </a:lnSpc>
              <a:tabLst>
                <a:tab pos="0" algn="l"/>
              </a:tabLst>
            </a:pPr>
            <a:endParaRPr lang="en-US" sz="3600" b="0" strike="noStrike" spc="-2">
              <a:solidFill>
                <a:srgbClr val="000000"/>
              </a:solidFill>
              <a:latin typeface="OpenSymbol"/>
            </a:endParaRPr>
          </a:p>
        </p:txBody>
      </p:sp>
      <p:sp>
        <p:nvSpPr>
          <p:cNvPr id="11" name="PlaceHolder 1"/>
          <p:cNvSpPr>
            <a:spLocks noGrp="1"/>
          </p:cNvSpPr>
          <p:nvPr>
            <p:ph type="title"/>
          </p:nvPr>
        </p:nvSpPr>
        <p:spPr>
          <a:xfrm>
            <a:off x="1142640" y="1042560"/>
            <a:ext cx="16001280" cy="1146240"/>
          </a:xfrm>
          <a:prstGeom prst="rect">
            <a:avLst/>
          </a:prstGeom>
          <a:noFill/>
          <a:ln w="0">
            <a:noFill/>
          </a:ln>
        </p:spPr>
        <p:txBody>
          <a:bodyPr lIns="91440" tIns="91440" rIns="91440" bIns="91440" anchor="t">
            <a:noAutofit/>
          </a:bodyPr>
          <a:lstStyle/>
          <a:p>
            <a:pPr indent="0">
              <a:buNone/>
            </a:pPr>
            <a:r>
              <a:rPr lang="fr-FR" sz="5000" b="0" strike="noStrike" spc="-2">
                <a:solidFill>
                  <a:schemeClr val="dk1"/>
                </a:solidFill>
                <a:latin typeface="Arial"/>
              </a:rPr>
              <a:t>Click to edit the title text format</a:t>
            </a:r>
          </a:p>
        </p:txBody>
      </p:sp>
      <p:sp>
        <p:nvSpPr>
          <p:cNvPr id="12" name="PlaceHolder 2"/>
          <p:cNvSpPr>
            <a:spLocks noGrp="1"/>
          </p:cNvSpPr>
          <p:nvPr>
            <p:ph type="body"/>
          </p:nvPr>
        </p:nvSpPr>
        <p:spPr>
          <a:xfrm>
            <a:off x="914400" y="2406960"/>
            <a:ext cx="16458480" cy="59659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2800" b="0" strike="noStrike" spc="-2">
                <a:solidFill>
                  <a:srgbClr val="000000"/>
                </a:solidFill>
                <a:latin typeface="Arial"/>
              </a:rPr>
              <a:t>Click to edit the outline text format</a:t>
            </a:r>
          </a:p>
          <a:p>
            <a:pPr marL="1728000" lvl="1" indent="-648000">
              <a:spcBef>
                <a:spcPts val="2268"/>
              </a:spcBef>
              <a:buClr>
                <a:srgbClr val="000000"/>
              </a:buClr>
              <a:buSzPct val="75000"/>
              <a:buFont typeface="Symbol" charset="2"/>
              <a:buChar char=""/>
            </a:pPr>
            <a:r>
              <a:rPr lang="fr-FR" sz="2800" b="0" strike="noStrike" spc="-2">
                <a:solidFill>
                  <a:srgbClr val="000000"/>
                </a:solidFill>
                <a:latin typeface="Arial"/>
              </a:rPr>
              <a:t>Second Outline Level</a:t>
            </a:r>
          </a:p>
          <a:p>
            <a:pPr marL="2592000" lvl="2" indent="-576000">
              <a:spcBef>
                <a:spcPts val="1700"/>
              </a:spcBef>
              <a:buClr>
                <a:srgbClr val="000000"/>
              </a:buClr>
              <a:buSzPct val="45000"/>
              <a:buFont typeface="Wingdings" charset="2"/>
              <a:buChar char=""/>
            </a:pPr>
            <a:r>
              <a:rPr lang="fr-FR" sz="2800" b="0" strike="noStrike" spc="-2">
                <a:solidFill>
                  <a:srgbClr val="000000"/>
                </a:solidFill>
                <a:latin typeface="Arial"/>
              </a:rPr>
              <a:t>Third Outline Level</a:t>
            </a:r>
          </a:p>
          <a:p>
            <a:pPr marL="3456000" lvl="3" indent="-432000">
              <a:spcBef>
                <a:spcPts val="1134"/>
              </a:spcBef>
              <a:buClr>
                <a:srgbClr val="000000"/>
              </a:buClr>
              <a:buSzPct val="75000"/>
              <a:buFont typeface="Symbol" charset="2"/>
              <a:buChar char=""/>
            </a:pPr>
            <a:r>
              <a:rPr lang="fr-FR" sz="2800" b="0" strike="noStrike" spc="-2">
                <a:solidFill>
                  <a:srgbClr val="000000"/>
                </a:solidFill>
                <a:latin typeface="Arial"/>
              </a:rPr>
              <a:t>Fourth Outline Level</a:t>
            </a:r>
          </a:p>
          <a:p>
            <a:pPr marL="4320000" lvl="4" indent="-432000">
              <a:spcBef>
                <a:spcPts val="566"/>
              </a:spcBef>
              <a:buClr>
                <a:srgbClr val="000000"/>
              </a:buClr>
              <a:buSzPct val="45000"/>
              <a:buFont typeface="Wingdings" charset="2"/>
              <a:buChar char=""/>
            </a:pPr>
            <a:r>
              <a:rPr lang="fr-FR" sz="4000" b="0" strike="noStrike" spc="-2">
                <a:solidFill>
                  <a:srgbClr val="000000"/>
                </a:solidFill>
                <a:latin typeface="Arial"/>
              </a:rPr>
              <a:t>Fifth Outline Level</a:t>
            </a:r>
          </a:p>
          <a:p>
            <a:pPr marL="5184000" lvl="5" indent="-432000">
              <a:spcBef>
                <a:spcPts val="566"/>
              </a:spcBef>
              <a:buClr>
                <a:srgbClr val="000000"/>
              </a:buClr>
              <a:buSzPct val="45000"/>
              <a:buFont typeface="Wingdings" charset="2"/>
              <a:buChar char=""/>
            </a:pPr>
            <a:r>
              <a:rPr lang="fr-FR" sz="4000" b="0" strike="noStrike" spc="-2">
                <a:solidFill>
                  <a:srgbClr val="000000"/>
                </a:solidFill>
                <a:latin typeface="Arial"/>
              </a:rPr>
              <a:t>Sixth Outline Level</a:t>
            </a:r>
          </a:p>
          <a:p>
            <a:pPr marL="6048000" lvl="6" indent="-432000">
              <a:spcBef>
                <a:spcPts val="566"/>
              </a:spcBef>
              <a:buClr>
                <a:srgbClr val="000000"/>
              </a:buClr>
              <a:buSzPct val="45000"/>
              <a:buFont typeface="Wingdings" charset="2"/>
              <a:buChar char=""/>
            </a:pPr>
            <a:r>
              <a:rPr lang="fr-FR" sz="4000" b="0" strike="noStrike" spc="-2">
                <a:solidFill>
                  <a:srgbClr val="000000"/>
                </a:solidFill>
                <a:latin typeface="Arial"/>
              </a:rPr>
              <a:t>Seventh Outline Level</a:t>
            </a:r>
          </a:p>
        </p:txBody>
      </p:sp>
    </p:spTree>
    <p:extLst>
      <p:ext uri="{BB962C8B-B14F-4D97-AF65-F5344CB8AC3E}">
        <p14:creationId xmlns:p14="http://schemas.microsoft.com/office/powerpoint/2010/main" val="2864399379"/>
      </p:ext>
    </p:extLst>
  </p:cSld>
  <p:clrMap bg1="lt1" tx1="dk1" bg2="lt2" tx2="dk2" accent1="accent1" accent2="accent2" accent3="accent3" accent4="accent4" accent5="accent5" accent6="accent6" hlink="hlink" folHlink="folHlink"/>
  <p:sldLayoutIdLst>
    <p:sldLayoutId id="2147483729" r:id="rId1"/>
  </p:sldLayoutIdLst>
  <p:txStyles>
    <p:titleStyle>
      <a:lvl1pPr indent="0"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864000" indent="-648000" algn="l" defTabSz="1828800" rtl="0" eaLnBrk="1" latinLnBrk="0" hangingPunct="1">
        <a:lnSpc>
          <a:spcPct val="90000"/>
        </a:lnSpc>
        <a:spcBef>
          <a:spcPts val="2834"/>
        </a:spcBef>
        <a:buClr>
          <a:srgbClr val="000000"/>
        </a:buClr>
        <a:buSzPct val="45000"/>
        <a:buFont typeface="Wingdings" charset="2"/>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186385" y="0"/>
            <a:ext cx="14102080" cy="292735"/>
          </a:xfrm>
          <a:custGeom>
            <a:avLst/>
            <a:gdLst/>
            <a:ahLst/>
            <a:cxnLst/>
            <a:rect l="l" t="t" r="r" b="b"/>
            <a:pathLst>
              <a:path w="14102080" h="292735">
                <a:moveTo>
                  <a:pt x="14101613" y="292311"/>
                </a:moveTo>
                <a:lnTo>
                  <a:pt x="0" y="292311"/>
                </a:lnTo>
                <a:lnTo>
                  <a:pt x="0" y="0"/>
                </a:lnTo>
                <a:lnTo>
                  <a:pt x="14101613" y="0"/>
                </a:lnTo>
                <a:lnTo>
                  <a:pt x="14101613" y="292311"/>
                </a:lnTo>
                <a:close/>
              </a:path>
            </a:pathLst>
          </a:custGeom>
          <a:solidFill>
            <a:srgbClr val="FF0000"/>
          </a:solidFill>
        </p:spPr>
        <p:txBody>
          <a:bodyPr wrap="square" lIns="0" tIns="0" rIns="0" bIns="0" rtlCol="0"/>
          <a:lstStyle/>
          <a:p>
            <a:endParaRPr dirty="0"/>
          </a:p>
        </p:txBody>
      </p:sp>
      <p:sp>
        <p:nvSpPr>
          <p:cNvPr id="6" name="object 6"/>
          <p:cNvSpPr/>
          <p:nvPr/>
        </p:nvSpPr>
        <p:spPr>
          <a:xfrm>
            <a:off x="14397676" y="9994663"/>
            <a:ext cx="3890645" cy="292735"/>
          </a:xfrm>
          <a:custGeom>
            <a:avLst/>
            <a:gdLst/>
            <a:ahLst/>
            <a:cxnLst/>
            <a:rect l="l" t="t" r="r" b="b"/>
            <a:pathLst>
              <a:path w="3890644" h="292734">
                <a:moveTo>
                  <a:pt x="0" y="292336"/>
                </a:moveTo>
                <a:lnTo>
                  <a:pt x="0" y="0"/>
                </a:lnTo>
                <a:lnTo>
                  <a:pt x="3890322" y="0"/>
                </a:lnTo>
                <a:lnTo>
                  <a:pt x="3890322" y="292336"/>
                </a:lnTo>
                <a:lnTo>
                  <a:pt x="0" y="292336"/>
                </a:lnTo>
                <a:close/>
              </a:path>
            </a:pathLst>
          </a:custGeom>
          <a:solidFill>
            <a:srgbClr val="00B050"/>
          </a:solidFill>
        </p:spPr>
        <p:txBody>
          <a:bodyPr wrap="square" lIns="0" tIns="0" rIns="0" bIns="0" rtlCol="0"/>
          <a:lstStyle/>
          <a:p>
            <a:endParaRPr dirty="0"/>
          </a:p>
        </p:txBody>
      </p:sp>
      <p:sp>
        <p:nvSpPr>
          <p:cNvPr id="7" name="object 7"/>
          <p:cNvSpPr/>
          <p:nvPr/>
        </p:nvSpPr>
        <p:spPr>
          <a:xfrm>
            <a:off x="10668000" y="9557442"/>
            <a:ext cx="3511550" cy="24130"/>
          </a:xfrm>
          <a:custGeom>
            <a:avLst/>
            <a:gdLst/>
            <a:ahLst/>
            <a:cxnLst/>
            <a:rect l="l" t="t" r="r" b="b"/>
            <a:pathLst>
              <a:path w="3511550" h="24129">
                <a:moveTo>
                  <a:pt x="0" y="23812"/>
                </a:moveTo>
                <a:lnTo>
                  <a:pt x="3511419" y="0"/>
                </a:lnTo>
              </a:path>
            </a:pathLst>
          </a:custGeom>
          <a:ln w="9524">
            <a:solidFill>
              <a:schemeClr val="tx1"/>
            </a:solidFill>
          </a:ln>
        </p:spPr>
        <p:txBody>
          <a:bodyPr wrap="square" lIns="0" tIns="0" rIns="0" bIns="0" rtlCol="0"/>
          <a:lstStyle/>
          <a:p>
            <a:endParaRPr dirty="0"/>
          </a:p>
        </p:txBody>
      </p:sp>
      <p:sp>
        <p:nvSpPr>
          <p:cNvPr id="8" name="object 8"/>
          <p:cNvSpPr txBox="1">
            <a:spLocks noGrp="1"/>
          </p:cNvSpPr>
          <p:nvPr>
            <p:ph type="title"/>
          </p:nvPr>
        </p:nvSpPr>
        <p:spPr>
          <a:xfrm>
            <a:off x="8991600" y="1770625"/>
            <a:ext cx="8896350" cy="6701578"/>
          </a:xfrm>
          <a:prstGeom prst="rect">
            <a:avLst/>
          </a:prstGeom>
        </p:spPr>
        <p:txBody>
          <a:bodyPr vert="horz" wrap="square" lIns="0" tIns="165100" rIns="0" bIns="0" rtlCol="0">
            <a:spAutoFit/>
          </a:bodyPr>
          <a:lstStyle/>
          <a:p>
            <a:pPr algn="l">
              <a:lnSpc>
                <a:spcPct val="150000"/>
              </a:lnSpc>
            </a:pPr>
            <a:r>
              <a:rPr lang="en-US" sz="8000" dirty="0">
                <a:solidFill>
                  <a:srgbClr val="020202"/>
                </a:solidFill>
                <a:latin typeface="PT Serif" pitchFamily="34" charset="0"/>
                <a:ea typeface="PT Serif" pitchFamily="34" charset="-122"/>
                <a:cs typeface="PT Serif" pitchFamily="34" charset="-120"/>
              </a:rPr>
              <a:t>Kenya Tweet Classifier:</a:t>
            </a:r>
            <a:br>
              <a:rPr lang="en-US" sz="8000" dirty="0"/>
            </a:br>
            <a:r>
              <a:rPr lang="en-US" sz="4400" dirty="0">
                <a:latin typeface="PT Serif" panose="020A0603040505020204" pitchFamily="18" charset="0"/>
              </a:rPr>
              <a:t>Detecting Real-time Hate Speech and Misinformation</a:t>
            </a:r>
            <a:br>
              <a:rPr lang="en-US" sz="4400" dirty="0">
                <a:latin typeface="PT Serif" panose="020A0603040505020204" pitchFamily="18" charset="0"/>
              </a:rPr>
            </a:br>
            <a:endParaRPr sz="4000" dirty="0">
              <a:latin typeface="Trebuchet MS"/>
              <a:cs typeface="Trebuchet MS"/>
            </a:endParaRPr>
          </a:p>
        </p:txBody>
      </p:sp>
      <p:sp>
        <p:nvSpPr>
          <p:cNvPr id="9" name="TextBox 8">
            <a:extLst>
              <a:ext uri="{FF2B5EF4-FFF2-40B4-BE49-F238E27FC236}">
                <a16:creationId xmlns:a16="http://schemas.microsoft.com/office/drawing/2014/main" id="{EED2DA40-C699-D1FF-7A54-7EA54D819F0E}"/>
              </a:ext>
            </a:extLst>
          </p:cNvPr>
          <p:cNvSpPr txBox="1"/>
          <p:nvPr/>
        </p:nvSpPr>
        <p:spPr>
          <a:xfrm>
            <a:off x="14554200" y="8634708"/>
            <a:ext cx="2744662" cy="646331"/>
          </a:xfrm>
          <a:prstGeom prst="rect">
            <a:avLst/>
          </a:prstGeom>
          <a:noFill/>
        </p:spPr>
        <p:txBody>
          <a:bodyPr wrap="none" rtlCol="0">
            <a:spAutoFit/>
          </a:bodyPr>
          <a:lstStyle/>
          <a:p>
            <a:pPr algn="l"/>
            <a:r>
              <a:rPr lang="en-US" sz="1800" b="1" dirty="0">
                <a:solidFill>
                  <a:srgbClr val="383838"/>
                </a:solidFill>
                <a:latin typeface="DM Sans" pitchFamily="34" charset="0"/>
                <a:ea typeface="DM Sans" pitchFamily="34" charset="-122"/>
                <a:cs typeface="DM Sans" pitchFamily="34" charset="-120"/>
              </a:rPr>
              <a:t>By: Foresight Analytica</a:t>
            </a:r>
            <a:endParaRPr lang="en-US" sz="1800" b="1" dirty="0"/>
          </a:p>
          <a:p>
            <a:endParaRPr lang="en-US" b="1" dirty="0"/>
          </a:p>
        </p:txBody>
      </p:sp>
      <p:pic>
        <p:nvPicPr>
          <p:cNvPr id="11" name="Picture 10">
            <a:extLst>
              <a:ext uri="{FF2B5EF4-FFF2-40B4-BE49-F238E27FC236}">
                <a16:creationId xmlns:a16="http://schemas.microsoft.com/office/drawing/2014/main" id="{F3E805FB-CAED-319B-47C9-A9A9F8CFD7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001000" cy="10287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46925-A6AF-13ED-65EC-CDEB33ABCB6D}"/>
            </a:ext>
          </a:extLst>
        </p:cNvPr>
        <p:cNvGrpSpPr/>
        <p:nvPr/>
      </p:nvGrpSpPr>
      <p:grpSpPr>
        <a:xfrm>
          <a:off x="0" y="0"/>
          <a:ext cx="0" cy="0"/>
          <a:chOff x="0" y="0"/>
          <a:chExt cx="0" cy="0"/>
        </a:xfrm>
      </p:grpSpPr>
      <p:sp>
        <p:nvSpPr>
          <p:cNvPr id="135" name="PlaceHolder 1">
            <a:extLst>
              <a:ext uri="{FF2B5EF4-FFF2-40B4-BE49-F238E27FC236}">
                <a16:creationId xmlns:a16="http://schemas.microsoft.com/office/drawing/2014/main" id="{B6E5E633-3635-1402-EE99-E3DA736A1A42}"/>
              </a:ext>
            </a:extLst>
          </p:cNvPr>
          <p:cNvSpPr>
            <a:spLocks noGrp="1"/>
          </p:cNvSpPr>
          <p:nvPr>
            <p:ph type="title"/>
          </p:nvPr>
        </p:nvSpPr>
        <p:spPr>
          <a:xfrm>
            <a:off x="1143360" y="1047600"/>
            <a:ext cx="16001280" cy="1142640"/>
          </a:xfrm>
          <a:prstGeom prst="rect">
            <a:avLst/>
          </a:prstGeom>
          <a:noFill/>
          <a:ln w="0">
            <a:noFill/>
          </a:ln>
        </p:spPr>
        <p:txBody>
          <a:bodyPr lIns="182880" tIns="182880" rIns="182880" bIns="182880" anchor="t">
            <a:normAutofit/>
          </a:bodyPr>
          <a:lstStyle/>
          <a:p>
            <a:pPr algn="ctr">
              <a:lnSpc>
                <a:spcPct val="100000"/>
              </a:lnSpc>
              <a:tabLst>
                <a:tab pos="0" algn="l"/>
              </a:tabLst>
            </a:pPr>
            <a:r>
              <a:rPr lang="en-US" sz="4800" spc="495" dirty="0">
                <a:latin typeface="Trebuchet MS" panose="020B0603020202020204" pitchFamily="34" charset="0"/>
              </a:rPr>
              <a:t>MODELING</a:t>
            </a:r>
            <a:endParaRPr lang="fr-FR" sz="7200" spc="-2" dirty="0">
              <a:solidFill>
                <a:schemeClr val="dk1"/>
              </a:solidFill>
              <a:latin typeface="Trebuchet MS" panose="020B0603020202020204" pitchFamily="34" charset="0"/>
            </a:endParaRPr>
          </a:p>
        </p:txBody>
      </p:sp>
      <p:cxnSp>
        <p:nvCxnSpPr>
          <p:cNvPr id="137" name="Google Shape;166;p32">
            <a:extLst>
              <a:ext uri="{FF2B5EF4-FFF2-40B4-BE49-F238E27FC236}">
                <a16:creationId xmlns:a16="http://schemas.microsoft.com/office/drawing/2014/main" id="{FA04DBD8-1EFD-D31A-829D-195E72DEC28C}"/>
              </a:ext>
            </a:extLst>
          </p:cNvPr>
          <p:cNvCxnSpPr/>
          <p:nvPr/>
        </p:nvCxnSpPr>
        <p:spPr>
          <a:xfrm>
            <a:off x="1336320" y="2188080"/>
            <a:ext cx="15809040" cy="720"/>
          </a:xfrm>
          <a:prstGeom prst="straightConnector1">
            <a:avLst/>
          </a:prstGeom>
          <a:ln w="9525">
            <a:solidFill>
              <a:srgbClr val="191919"/>
            </a:solidFill>
            <a:round/>
          </a:ln>
        </p:spPr>
      </p:cxnSp>
      <p:graphicFrame>
        <p:nvGraphicFramePr>
          <p:cNvPr id="3" name="Table 2">
            <a:extLst>
              <a:ext uri="{FF2B5EF4-FFF2-40B4-BE49-F238E27FC236}">
                <a16:creationId xmlns:a16="http://schemas.microsoft.com/office/drawing/2014/main" id="{24FCFFA2-3750-4966-0492-64498C1F2229}"/>
              </a:ext>
            </a:extLst>
          </p:cNvPr>
          <p:cNvGraphicFramePr>
            <a:graphicFrameLocks noGrp="1"/>
          </p:cNvGraphicFramePr>
          <p:nvPr>
            <p:extLst>
              <p:ext uri="{D42A27DB-BD31-4B8C-83A1-F6EECF244321}">
                <p14:modId xmlns:p14="http://schemas.microsoft.com/office/powerpoint/2010/main" val="958491320"/>
              </p:ext>
            </p:extLst>
          </p:nvPr>
        </p:nvGraphicFramePr>
        <p:xfrm>
          <a:off x="777240" y="2476500"/>
          <a:ext cx="16733520" cy="7132320"/>
        </p:xfrm>
        <a:graphic>
          <a:graphicData uri="http://schemas.openxmlformats.org/drawingml/2006/table">
            <a:tbl>
              <a:tblPr firstRow="1" bandRow="1">
                <a:tableStyleId>{073A0DAA-6AF3-43AB-8588-CEC1D06C72B9}</a:tableStyleId>
              </a:tblPr>
              <a:tblGrid>
                <a:gridCol w="3346704">
                  <a:extLst>
                    <a:ext uri="{9D8B030D-6E8A-4147-A177-3AD203B41FA5}">
                      <a16:colId xmlns:a16="http://schemas.microsoft.com/office/drawing/2014/main" val="3416066154"/>
                    </a:ext>
                  </a:extLst>
                </a:gridCol>
                <a:gridCol w="3346704">
                  <a:extLst>
                    <a:ext uri="{9D8B030D-6E8A-4147-A177-3AD203B41FA5}">
                      <a16:colId xmlns:a16="http://schemas.microsoft.com/office/drawing/2014/main" val="4166174615"/>
                    </a:ext>
                  </a:extLst>
                </a:gridCol>
                <a:gridCol w="3346704">
                  <a:extLst>
                    <a:ext uri="{9D8B030D-6E8A-4147-A177-3AD203B41FA5}">
                      <a16:colId xmlns:a16="http://schemas.microsoft.com/office/drawing/2014/main" val="3789979410"/>
                    </a:ext>
                  </a:extLst>
                </a:gridCol>
                <a:gridCol w="3346704">
                  <a:extLst>
                    <a:ext uri="{9D8B030D-6E8A-4147-A177-3AD203B41FA5}">
                      <a16:colId xmlns:a16="http://schemas.microsoft.com/office/drawing/2014/main" val="2077866569"/>
                    </a:ext>
                  </a:extLst>
                </a:gridCol>
                <a:gridCol w="3346704">
                  <a:extLst>
                    <a:ext uri="{9D8B030D-6E8A-4147-A177-3AD203B41FA5}">
                      <a16:colId xmlns:a16="http://schemas.microsoft.com/office/drawing/2014/main" val="2999892038"/>
                    </a:ext>
                  </a:extLst>
                </a:gridCol>
              </a:tblGrid>
              <a:tr h="801858">
                <a:tc>
                  <a:txBody>
                    <a:bodyPr/>
                    <a:lstStyle/>
                    <a:p>
                      <a:r>
                        <a:rPr lang="en-US" sz="4800" dirty="0"/>
                        <a:t>Model</a:t>
                      </a:r>
                    </a:p>
                  </a:txBody>
                  <a:tcPr/>
                </a:tc>
                <a:tc>
                  <a:txBody>
                    <a:bodyPr/>
                    <a:lstStyle/>
                    <a:p>
                      <a:r>
                        <a:rPr lang="en-US" sz="4800" dirty="0"/>
                        <a:t>Accuracy</a:t>
                      </a:r>
                    </a:p>
                  </a:txBody>
                  <a:tcPr/>
                </a:tc>
                <a:tc>
                  <a:txBody>
                    <a:bodyPr/>
                    <a:lstStyle/>
                    <a:p>
                      <a:r>
                        <a:rPr lang="en-US" sz="4800" dirty="0"/>
                        <a:t>Precision</a:t>
                      </a:r>
                    </a:p>
                  </a:txBody>
                  <a:tcPr/>
                </a:tc>
                <a:tc>
                  <a:txBody>
                    <a:bodyPr/>
                    <a:lstStyle/>
                    <a:p>
                      <a:r>
                        <a:rPr lang="en-US" sz="4800" dirty="0"/>
                        <a:t>Recall</a:t>
                      </a:r>
                    </a:p>
                  </a:txBody>
                  <a:tcPr/>
                </a:tc>
                <a:tc>
                  <a:txBody>
                    <a:bodyPr/>
                    <a:lstStyle/>
                    <a:p>
                      <a:r>
                        <a:rPr lang="en-US" sz="4800" dirty="0"/>
                        <a:t>F1 Score</a:t>
                      </a:r>
                    </a:p>
                  </a:txBody>
                  <a:tcPr/>
                </a:tc>
                <a:extLst>
                  <a:ext uri="{0D108BD9-81ED-4DB2-BD59-A6C34878D82A}">
                    <a16:rowId xmlns:a16="http://schemas.microsoft.com/office/drawing/2014/main" val="894654161"/>
                  </a:ext>
                </a:extLst>
              </a:tr>
              <a:tr h="1514622">
                <a:tc>
                  <a:txBody>
                    <a:bodyPr/>
                    <a:lstStyle/>
                    <a:p>
                      <a:r>
                        <a:rPr lang="en-US" sz="4800" dirty="0"/>
                        <a:t>Random Forest</a:t>
                      </a:r>
                    </a:p>
                  </a:txBody>
                  <a:tcPr/>
                </a:tc>
                <a:tc>
                  <a:txBody>
                    <a:bodyPr/>
                    <a:lstStyle/>
                    <a:p>
                      <a:r>
                        <a:rPr lang="en-US" sz="4800" dirty="0"/>
                        <a:t>0.8376</a:t>
                      </a:r>
                    </a:p>
                  </a:txBody>
                  <a:tcPr/>
                </a:tc>
                <a:tc>
                  <a:txBody>
                    <a:bodyPr/>
                    <a:lstStyle/>
                    <a:p>
                      <a:r>
                        <a:rPr lang="en-US" sz="4800" dirty="0"/>
                        <a:t>0.3264</a:t>
                      </a:r>
                    </a:p>
                  </a:txBody>
                  <a:tcPr/>
                </a:tc>
                <a:tc>
                  <a:txBody>
                    <a:bodyPr/>
                    <a:lstStyle/>
                    <a:p>
                      <a:r>
                        <a:rPr lang="en-US" sz="4800" dirty="0"/>
                        <a:t>0.1298</a:t>
                      </a:r>
                    </a:p>
                  </a:txBody>
                  <a:tcPr/>
                </a:tc>
                <a:tc>
                  <a:txBody>
                    <a:bodyPr/>
                    <a:lstStyle/>
                    <a:p>
                      <a:r>
                        <a:rPr lang="en-US" sz="4800" dirty="0"/>
                        <a:t>0.1858</a:t>
                      </a:r>
                    </a:p>
                  </a:txBody>
                  <a:tcPr/>
                </a:tc>
                <a:extLst>
                  <a:ext uri="{0D108BD9-81ED-4DB2-BD59-A6C34878D82A}">
                    <a16:rowId xmlns:a16="http://schemas.microsoft.com/office/drawing/2014/main" val="2198944110"/>
                  </a:ext>
                </a:extLst>
              </a:tr>
              <a:tr h="1514622">
                <a:tc>
                  <a:txBody>
                    <a:bodyPr/>
                    <a:lstStyle/>
                    <a:p>
                      <a:r>
                        <a:rPr lang="en-US" sz="4800" dirty="0"/>
                        <a:t>Naïve</a:t>
                      </a:r>
                      <a:r>
                        <a:rPr lang="en-US" sz="4800" baseline="0" dirty="0"/>
                        <a:t> Bayes</a:t>
                      </a:r>
                      <a:endParaRPr lang="en-US" sz="4800" dirty="0"/>
                    </a:p>
                  </a:txBody>
                  <a:tcPr/>
                </a:tc>
                <a:tc>
                  <a:txBody>
                    <a:bodyPr/>
                    <a:lstStyle/>
                    <a:p>
                      <a:r>
                        <a:rPr lang="en-US" sz="4800" dirty="0"/>
                        <a:t>0.8656</a:t>
                      </a:r>
                    </a:p>
                  </a:txBody>
                  <a:tcPr/>
                </a:tc>
                <a:tc>
                  <a:txBody>
                    <a:bodyPr/>
                    <a:lstStyle/>
                    <a:p>
                      <a:r>
                        <a:rPr lang="en-US" sz="4800" dirty="0"/>
                        <a:t>0.7442</a:t>
                      </a:r>
                    </a:p>
                  </a:txBody>
                  <a:tcPr/>
                </a:tc>
                <a:tc>
                  <a:txBody>
                    <a:bodyPr/>
                    <a:lstStyle/>
                    <a:p>
                      <a:r>
                        <a:rPr lang="en-US" sz="4800" dirty="0"/>
                        <a:t>0.0884</a:t>
                      </a:r>
                    </a:p>
                  </a:txBody>
                  <a:tcPr/>
                </a:tc>
                <a:tc>
                  <a:txBody>
                    <a:bodyPr/>
                    <a:lstStyle/>
                    <a:p>
                      <a:r>
                        <a:rPr lang="en-US" sz="4800" dirty="0"/>
                        <a:t>0.1580</a:t>
                      </a:r>
                    </a:p>
                  </a:txBody>
                  <a:tcPr/>
                </a:tc>
                <a:extLst>
                  <a:ext uri="{0D108BD9-81ED-4DB2-BD59-A6C34878D82A}">
                    <a16:rowId xmlns:a16="http://schemas.microsoft.com/office/drawing/2014/main" val="2767455943"/>
                  </a:ext>
                </a:extLst>
              </a:tr>
              <a:tr h="801858">
                <a:tc>
                  <a:txBody>
                    <a:bodyPr/>
                    <a:lstStyle/>
                    <a:p>
                      <a:r>
                        <a:rPr lang="en-US" sz="4800" dirty="0"/>
                        <a:t>XGBoost</a:t>
                      </a:r>
                    </a:p>
                  </a:txBody>
                  <a:tcPr/>
                </a:tc>
                <a:tc>
                  <a:txBody>
                    <a:bodyPr/>
                    <a:lstStyle/>
                    <a:p>
                      <a:r>
                        <a:rPr lang="en-US" sz="4800" dirty="0"/>
                        <a:t>0.8676</a:t>
                      </a:r>
                    </a:p>
                  </a:txBody>
                  <a:tcPr/>
                </a:tc>
                <a:tc>
                  <a:txBody>
                    <a:bodyPr/>
                    <a:lstStyle/>
                    <a:p>
                      <a:r>
                        <a:rPr lang="en-US" sz="4800" dirty="0"/>
                        <a:t>0.8421</a:t>
                      </a:r>
                    </a:p>
                  </a:txBody>
                  <a:tcPr/>
                </a:tc>
                <a:tc>
                  <a:txBody>
                    <a:bodyPr/>
                    <a:lstStyle/>
                    <a:p>
                      <a:r>
                        <a:rPr lang="en-US" sz="4800" dirty="0"/>
                        <a:t>0.0884</a:t>
                      </a:r>
                    </a:p>
                  </a:txBody>
                  <a:tcPr/>
                </a:tc>
                <a:tc>
                  <a:txBody>
                    <a:bodyPr/>
                    <a:lstStyle/>
                    <a:p>
                      <a:r>
                        <a:rPr lang="en-US" sz="4800" dirty="0"/>
                        <a:t>0.1600</a:t>
                      </a:r>
                    </a:p>
                  </a:txBody>
                  <a:tcPr/>
                </a:tc>
                <a:extLst>
                  <a:ext uri="{0D108BD9-81ED-4DB2-BD59-A6C34878D82A}">
                    <a16:rowId xmlns:a16="http://schemas.microsoft.com/office/drawing/2014/main" val="2914537262"/>
                  </a:ext>
                </a:extLst>
              </a:tr>
              <a:tr h="1514622">
                <a:tc>
                  <a:txBody>
                    <a:bodyPr/>
                    <a:lstStyle/>
                    <a:p>
                      <a:r>
                        <a:rPr lang="en-US" sz="4800" dirty="0"/>
                        <a:t>Logistic Regression</a:t>
                      </a:r>
                    </a:p>
                  </a:txBody>
                  <a:tcPr/>
                </a:tc>
                <a:tc>
                  <a:txBody>
                    <a:bodyPr/>
                    <a:lstStyle/>
                    <a:p>
                      <a:r>
                        <a:rPr lang="en-US" sz="4800" dirty="0"/>
                        <a:t>0.6780</a:t>
                      </a:r>
                    </a:p>
                  </a:txBody>
                  <a:tcPr/>
                </a:tc>
                <a:tc>
                  <a:txBody>
                    <a:bodyPr/>
                    <a:lstStyle/>
                    <a:p>
                      <a:r>
                        <a:rPr lang="en-US" sz="4800" dirty="0"/>
                        <a:t>0.1922</a:t>
                      </a:r>
                    </a:p>
                  </a:txBody>
                  <a:tcPr/>
                </a:tc>
                <a:tc>
                  <a:txBody>
                    <a:bodyPr/>
                    <a:lstStyle/>
                    <a:p>
                      <a:r>
                        <a:rPr lang="en-US" sz="4800" dirty="0"/>
                        <a:t>0.3923</a:t>
                      </a:r>
                    </a:p>
                  </a:txBody>
                  <a:tcPr/>
                </a:tc>
                <a:tc>
                  <a:txBody>
                    <a:bodyPr/>
                    <a:lstStyle/>
                    <a:p>
                      <a:r>
                        <a:rPr lang="en-US" sz="4800" dirty="0"/>
                        <a:t>0.2579</a:t>
                      </a:r>
                    </a:p>
                  </a:txBody>
                  <a:tcPr/>
                </a:tc>
                <a:extLst>
                  <a:ext uri="{0D108BD9-81ED-4DB2-BD59-A6C34878D82A}">
                    <a16:rowId xmlns:a16="http://schemas.microsoft.com/office/drawing/2014/main" val="919358952"/>
                  </a:ext>
                </a:extLst>
              </a:tr>
              <a:tr h="801858">
                <a:tc>
                  <a:txBody>
                    <a:bodyPr/>
                    <a:lstStyle/>
                    <a:p>
                      <a:r>
                        <a:rPr lang="en-US" sz="4800" dirty="0"/>
                        <a:t>SVM</a:t>
                      </a:r>
                    </a:p>
                  </a:txBody>
                  <a:tcPr/>
                </a:tc>
                <a:tc>
                  <a:txBody>
                    <a:bodyPr/>
                    <a:lstStyle/>
                    <a:p>
                      <a:r>
                        <a:rPr lang="en-US" sz="4800" dirty="0"/>
                        <a:t>0.6874</a:t>
                      </a:r>
                    </a:p>
                  </a:txBody>
                  <a:tcPr/>
                </a:tc>
                <a:tc>
                  <a:txBody>
                    <a:bodyPr/>
                    <a:lstStyle/>
                    <a:p>
                      <a:r>
                        <a:rPr lang="en-US" sz="4800" dirty="0"/>
                        <a:t>0.1952</a:t>
                      </a:r>
                    </a:p>
                  </a:txBody>
                  <a:tcPr/>
                </a:tc>
                <a:tc>
                  <a:txBody>
                    <a:bodyPr/>
                    <a:lstStyle/>
                    <a:p>
                      <a:r>
                        <a:rPr lang="en-US" sz="4800" dirty="0"/>
                        <a:t>0.3812</a:t>
                      </a:r>
                    </a:p>
                  </a:txBody>
                  <a:tcPr/>
                </a:tc>
                <a:tc>
                  <a:txBody>
                    <a:bodyPr/>
                    <a:lstStyle/>
                    <a:p>
                      <a:r>
                        <a:rPr lang="en-US" sz="4800" dirty="0"/>
                        <a:t>0.2582</a:t>
                      </a:r>
                    </a:p>
                  </a:txBody>
                  <a:tcPr/>
                </a:tc>
                <a:extLst>
                  <a:ext uri="{0D108BD9-81ED-4DB2-BD59-A6C34878D82A}">
                    <a16:rowId xmlns:a16="http://schemas.microsoft.com/office/drawing/2014/main" val="1190109316"/>
                  </a:ext>
                </a:extLst>
              </a:tr>
            </a:tbl>
          </a:graphicData>
        </a:graphic>
      </p:graphicFrame>
    </p:spTree>
    <p:extLst>
      <p:ext uri="{BB962C8B-B14F-4D97-AF65-F5344CB8AC3E}">
        <p14:creationId xmlns:p14="http://schemas.microsoft.com/office/powerpoint/2010/main" val="3140368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4" name="Google Shape;159;p31"/>
          <p:cNvCxnSpPr/>
          <p:nvPr/>
        </p:nvCxnSpPr>
        <p:spPr>
          <a:xfrm>
            <a:off x="1368000" y="1990080"/>
            <a:ext cx="720" cy="4624560"/>
          </a:xfrm>
          <a:prstGeom prst="straightConnector1">
            <a:avLst/>
          </a:prstGeom>
          <a:ln w="9525">
            <a:solidFill>
              <a:srgbClr val="191919"/>
            </a:solidFill>
            <a:round/>
          </a:ln>
        </p:spPr>
      </p:cxnSp>
      <p:sp>
        <p:nvSpPr>
          <p:cNvPr id="3" name="TextBox 2">
            <a:extLst>
              <a:ext uri="{FF2B5EF4-FFF2-40B4-BE49-F238E27FC236}">
                <a16:creationId xmlns:a16="http://schemas.microsoft.com/office/drawing/2014/main" id="{2148F907-B754-6079-3707-FA7B694F7963}"/>
              </a:ext>
            </a:extLst>
          </p:cNvPr>
          <p:cNvSpPr txBox="1"/>
          <p:nvPr/>
        </p:nvSpPr>
        <p:spPr>
          <a:xfrm>
            <a:off x="2667000" y="1409700"/>
            <a:ext cx="12070080" cy="8068812"/>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000" b="1" i="0" u="none" strike="noStrike" cap="none" normalizeH="0" baseline="0" dirty="0">
              <a:ln>
                <a:noFill/>
              </a:ln>
              <a:solidFill>
                <a:schemeClr val="tx1"/>
              </a:solidFill>
              <a:effectLst/>
              <a:latin typeface="Trebuchet MS" panose="020B0603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Trebuchet MS" panose="020B0603020202020204" pitchFamily="34" charset="0"/>
              </a:rPr>
              <a:t>Accuracy:</a:t>
            </a:r>
            <a:endParaRPr kumimoji="0" lang="en-US" altLang="en-US" sz="3600" b="0" i="0" u="none" strike="noStrike" cap="none" normalizeH="0" baseline="0" dirty="0">
              <a:ln>
                <a:noFill/>
              </a:ln>
              <a:solidFill>
                <a:schemeClr val="tx1"/>
              </a:solidFill>
              <a:effectLst/>
              <a:latin typeface="Trebuchet MS" panose="020B0603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Trebuchet MS" panose="020B0603020202020204" pitchFamily="34" charset="0"/>
              </a:rPr>
              <a:t>XGBoost (86.76%) and Naive Bayes (86.56%)</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Trebuchet MS" panose="020B0603020202020204" pitchFamily="34" charset="0"/>
              </a:rPr>
              <a:t> </a:t>
            </a:r>
            <a:r>
              <a:rPr lang="en-US" altLang="en-US" sz="3600" b="1" dirty="0">
                <a:solidFill>
                  <a:schemeClr val="tx1"/>
                </a:solidFill>
                <a:latin typeface="Trebuchet MS" panose="020B0603020202020204" pitchFamily="34" charset="0"/>
              </a:rPr>
              <a:t>Precision</a:t>
            </a:r>
            <a:r>
              <a:rPr kumimoji="0" lang="en-US" altLang="en-US" sz="3600" b="1" i="0" u="none" strike="noStrike" cap="none" normalizeH="0" baseline="0" dirty="0">
                <a:ln>
                  <a:noFill/>
                </a:ln>
                <a:solidFill>
                  <a:schemeClr val="tx1"/>
                </a:solidFill>
                <a:effectLst/>
                <a:latin typeface="Trebuchet MS" panose="020B0603020202020204" pitchFamily="34" charset="0"/>
              </a:rPr>
              <a:t>:</a:t>
            </a:r>
            <a:endParaRPr kumimoji="0" lang="en-US" altLang="en-US" sz="3600" b="0" i="0" u="none" strike="noStrike" cap="none" normalizeH="0" baseline="0" dirty="0">
              <a:ln>
                <a:noFill/>
              </a:ln>
              <a:solidFill>
                <a:schemeClr val="tx1"/>
              </a:solidFill>
              <a:effectLst/>
              <a:latin typeface="Trebuchet MS" panose="020B0603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Trebuchet MS" panose="020B0603020202020204" pitchFamily="34" charset="0"/>
              </a:rPr>
              <a:t>XGBoost leads with 84.21% — good at avoiding false alarms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Trebuchet MS" panose="020B0603020202020204" pitchFamily="34" charset="0"/>
              </a:rPr>
              <a:t> </a:t>
            </a:r>
            <a:r>
              <a:rPr kumimoji="0" lang="en-US" altLang="en-US" sz="3600" b="1" i="0" u="none" strike="noStrike" cap="none" normalizeH="0" baseline="0" dirty="0">
                <a:ln>
                  <a:noFill/>
                </a:ln>
                <a:solidFill>
                  <a:schemeClr val="tx1"/>
                </a:solidFill>
                <a:effectLst/>
                <a:latin typeface="Trebuchet MS" panose="020B0603020202020204" pitchFamily="34" charset="0"/>
              </a:rPr>
              <a:t>Best Overall Score:</a:t>
            </a:r>
            <a:endParaRPr kumimoji="0" lang="en-US" altLang="en-US" sz="3600" b="0" i="0" u="none" strike="noStrike" cap="none" normalizeH="0" baseline="0" dirty="0">
              <a:ln>
                <a:noFill/>
              </a:ln>
              <a:solidFill>
                <a:schemeClr val="tx1"/>
              </a:solidFill>
              <a:effectLst/>
              <a:latin typeface="Trebuchet MS" panose="020B0603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Trebuchet MS" panose="020B0603020202020204" pitchFamily="34" charset="0"/>
              </a:rPr>
              <a:t>Random Forest had the best F1-score (18.58%) and AUC (0.59), but lower precision</a:t>
            </a:r>
          </a:p>
          <a:p>
            <a:pPr marL="0" marR="0" lvl="0" indent="0" algn="l" defTabSz="914400" rtl="0" eaLnBrk="0" fontAlgn="base" latinLnBrk="0" hangingPunct="0">
              <a:lnSpc>
                <a:spcPct val="15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rebuchet MS" panose="020B0603020202020204"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rebuchet MS" panose="020B0603020202020204" pitchFamily="34" charset="0"/>
            </a:endParaRPr>
          </a:p>
        </p:txBody>
      </p:sp>
      <p:sp>
        <p:nvSpPr>
          <p:cNvPr id="4" name="TextBox 3">
            <a:extLst>
              <a:ext uri="{FF2B5EF4-FFF2-40B4-BE49-F238E27FC236}">
                <a16:creationId xmlns:a16="http://schemas.microsoft.com/office/drawing/2014/main" id="{C9438C71-0407-10FD-038C-D21AF6A5B22A}"/>
              </a:ext>
            </a:extLst>
          </p:cNvPr>
          <p:cNvSpPr txBox="1"/>
          <p:nvPr/>
        </p:nvSpPr>
        <p:spPr>
          <a:xfrm>
            <a:off x="6248400" y="737698"/>
            <a:ext cx="4453463" cy="193899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6000" b="1" i="0" u="none" strike="noStrike" kern="0" cap="none" spc="0" normalizeH="0" baseline="0" noProof="0" dirty="0">
                <a:ln>
                  <a:noFill/>
                </a:ln>
                <a:solidFill>
                  <a:prstClr val="black"/>
                </a:solidFill>
                <a:effectLst/>
                <a:uLnTx/>
                <a:uFillTx/>
                <a:latin typeface="Trebuchet MS" panose="020B0603020202020204" pitchFamily="34" charset="0"/>
              </a:rPr>
              <a:t>Key Insights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6000" b="0" i="0" u="none" strike="noStrike" kern="0" cap="none" spc="0" normalizeH="0" baseline="0" noProof="0" dirty="0">
                <a:ln>
                  <a:noFill/>
                </a:ln>
                <a:solidFill>
                  <a:sysClr val="windowText" lastClr="000000"/>
                </a:solidFill>
                <a:effectLst/>
                <a:uLnTx/>
                <a:uFillTx/>
              </a:rPr>
              <a:t>                 </a:t>
            </a:r>
          </a:p>
        </p:txBody>
      </p:sp>
      <p:pic>
        <p:nvPicPr>
          <p:cNvPr id="5" name="Picture 4">
            <a:extLst>
              <a:ext uri="{FF2B5EF4-FFF2-40B4-BE49-F238E27FC236}">
                <a16:creationId xmlns:a16="http://schemas.microsoft.com/office/drawing/2014/main" id="{49FF258E-4EB7-7784-7D1F-1F2DE9D01C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58586" y="3177540"/>
            <a:ext cx="4129414" cy="39319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Google Shape;159;p31"/>
          <p:cNvCxnSpPr/>
          <p:nvPr/>
        </p:nvCxnSpPr>
        <p:spPr>
          <a:xfrm>
            <a:off x="7906" y="0"/>
            <a:ext cx="720" cy="4624560"/>
          </a:xfrm>
          <a:prstGeom prst="straightConnector1">
            <a:avLst/>
          </a:prstGeom>
          <a:ln w="9525">
            <a:solidFill>
              <a:srgbClr val="191919"/>
            </a:solidFill>
            <a:round/>
          </a:ln>
        </p:spPr>
      </p:cxnSp>
      <p:pic>
        <p:nvPicPr>
          <p:cNvPr id="3" name="Picture 2">
            <a:extLst>
              <a:ext uri="{FF2B5EF4-FFF2-40B4-BE49-F238E27FC236}">
                <a16:creationId xmlns:a16="http://schemas.microsoft.com/office/drawing/2014/main" id="{7B46A683-256F-CDD7-41CB-04145CEFB6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73000" y="304020"/>
            <a:ext cx="5520240" cy="9678960"/>
          </a:xfrm>
          <a:prstGeom prst="rect">
            <a:avLst/>
          </a:prstGeom>
        </p:spPr>
      </p:pic>
      <p:pic>
        <p:nvPicPr>
          <p:cNvPr id="5" name="Picture 4">
            <a:extLst>
              <a:ext uri="{FF2B5EF4-FFF2-40B4-BE49-F238E27FC236}">
                <a16:creationId xmlns:a16="http://schemas.microsoft.com/office/drawing/2014/main" id="{5AB160D2-6FF3-D1D6-0B4D-0B8F6D2968A8}"/>
              </a:ext>
            </a:extLst>
          </p:cNvPr>
          <p:cNvPicPr>
            <a:picLocks noChangeAspect="1"/>
          </p:cNvPicPr>
          <p:nvPr/>
        </p:nvPicPr>
        <p:blipFill>
          <a:blip r:embed="rId3"/>
          <a:stretch>
            <a:fillRect/>
          </a:stretch>
        </p:blipFill>
        <p:spPr>
          <a:xfrm>
            <a:off x="25159" y="1493204"/>
            <a:ext cx="11969904" cy="7719255"/>
          </a:xfrm>
          <a:prstGeom prst="rect">
            <a:avLst/>
          </a:prstGeom>
        </p:spPr>
      </p:pic>
      <p:sp>
        <p:nvSpPr>
          <p:cNvPr id="6" name="object 20">
            <a:extLst>
              <a:ext uri="{FF2B5EF4-FFF2-40B4-BE49-F238E27FC236}">
                <a16:creationId xmlns:a16="http://schemas.microsoft.com/office/drawing/2014/main" id="{73B3ED39-362B-B466-1DA0-2348C75421F8}"/>
              </a:ext>
            </a:extLst>
          </p:cNvPr>
          <p:cNvSpPr txBox="1">
            <a:spLocks/>
          </p:cNvSpPr>
          <p:nvPr/>
        </p:nvSpPr>
        <p:spPr>
          <a:xfrm>
            <a:off x="6010111" y="546267"/>
            <a:ext cx="4183379" cy="936154"/>
          </a:xfrm>
          <a:prstGeom prst="rect">
            <a:avLst/>
          </a:prstGeom>
        </p:spPr>
        <p:txBody>
          <a:bodyPr vert="horz" wrap="square" lIns="0" tIns="12700" rIns="0" bIns="0" rtlCol="0">
            <a:spAutoFit/>
          </a:bodyPr>
          <a:lstStyle>
            <a:lvl1pPr indent="0" algn="l" defTabSz="1828800" rtl="0" eaLnBrk="1" latinLnBrk="0" hangingPunct="1">
              <a:lnSpc>
                <a:spcPct val="100000"/>
              </a:lnSpc>
              <a:spcBef>
                <a:spcPct val="0"/>
              </a:spcBef>
              <a:buNone/>
              <a:defRPr sz="8800" kern="1200">
                <a:solidFill>
                  <a:schemeClr val="tx1"/>
                </a:solidFill>
                <a:latin typeface="+mj-lt"/>
                <a:ea typeface="+mj-ea"/>
                <a:cs typeface="+mj-cs"/>
              </a:defRPr>
            </a:lvl1pPr>
          </a:lstStyle>
          <a:p>
            <a:pPr marL="12700">
              <a:spcBef>
                <a:spcPts val="100"/>
              </a:spcBef>
            </a:pPr>
            <a:r>
              <a:rPr lang="en-US" sz="6000" spc="409" dirty="0">
                <a:latin typeface="Trebuchet MS" panose="020B0603020202020204" pitchFamily="34" charset="0"/>
              </a:rPr>
              <a:t>SOLUTIO</a:t>
            </a:r>
            <a:r>
              <a:rPr lang="en-US" sz="6000" spc="-190" dirty="0">
                <a:latin typeface="Trebuchet MS" panose="020B0603020202020204" pitchFamily="34" charset="0"/>
              </a:rPr>
              <a:t>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0F6F20A-29E5-FE5E-DBBA-5E90F06F87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1419322"/>
            <a:ext cx="11887200" cy="6668100"/>
          </a:xfrm>
          <a:prstGeom prst="rect">
            <a:avLst/>
          </a:prstGeom>
        </p:spPr>
      </p:pic>
      <p:sp>
        <p:nvSpPr>
          <p:cNvPr id="14" name="Text 0">
            <a:extLst>
              <a:ext uri="{FF2B5EF4-FFF2-40B4-BE49-F238E27FC236}">
                <a16:creationId xmlns:a16="http://schemas.microsoft.com/office/drawing/2014/main" id="{985B6609-0193-7E80-6E85-B4F47FA2B7C7}"/>
              </a:ext>
            </a:extLst>
          </p:cNvPr>
          <p:cNvSpPr/>
          <p:nvPr/>
        </p:nvSpPr>
        <p:spPr>
          <a:xfrm>
            <a:off x="4648200" y="308719"/>
            <a:ext cx="8042673" cy="930325"/>
          </a:xfrm>
          <a:prstGeom prst="rect">
            <a:avLst/>
          </a:prstGeom>
          <a:noFill/>
          <a:ln/>
        </p:spPr>
        <p:txBody>
          <a:bodyPr wrap="none" lIns="0" tIns="0" rIns="0" bIns="0" rtlCol="0" anchor="t"/>
          <a:lstStyle/>
          <a:p>
            <a:pPr algn="l" defTabSz="1143000" rtl="0">
              <a:lnSpc>
                <a:spcPts val="7313"/>
              </a:lnSpc>
              <a:defRPr/>
            </a:pPr>
            <a:r>
              <a:rPr lang="en-US" sz="5375" kern="1200" dirty="0">
                <a:solidFill>
                  <a:srgbClr val="020202"/>
                </a:solidFill>
                <a:latin typeface="Trebuchet MS" panose="020B0603020202020204" pitchFamily="34" charset="0"/>
                <a:ea typeface="PT Serif" pitchFamily="34" charset="-122"/>
                <a:cs typeface="PT Serif" pitchFamily="34" charset="-120"/>
              </a:rPr>
              <a:t>Demo and App Interface</a:t>
            </a:r>
            <a:endParaRPr lang="en-US" sz="5375" kern="1200" dirty="0">
              <a:solidFill>
                <a:prstClr val="black"/>
              </a:solidFill>
              <a:latin typeface="Trebuchet MS" panose="020B0603020202020204" pitchFamily="34" charset="0"/>
              <a:ea typeface="+mn-ea"/>
              <a:cs typeface="+mn-cs"/>
            </a:endParaRPr>
          </a:p>
        </p:txBody>
      </p:sp>
      <p:sp>
        <p:nvSpPr>
          <p:cNvPr id="15" name="Rectangle 14">
            <a:extLst>
              <a:ext uri="{FF2B5EF4-FFF2-40B4-BE49-F238E27FC236}">
                <a16:creationId xmlns:a16="http://schemas.microsoft.com/office/drawing/2014/main" id="{273F9BA7-2967-79A3-00E5-0E0748A02FA0}"/>
              </a:ext>
            </a:extLst>
          </p:cNvPr>
          <p:cNvSpPr>
            <a:spLocks noChangeArrowheads="1"/>
          </p:cNvSpPr>
          <p:nvPr/>
        </p:nvSpPr>
        <p:spPr bwMode="auto">
          <a:xfrm>
            <a:off x="2438400" y="8285672"/>
            <a:ext cx="16184880" cy="13869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l" rtl="0" eaLnBrk="0" fontAlgn="base" hangingPunct="0">
              <a:lnSpc>
                <a:spcPct val="150000"/>
              </a:lnSpc>
              <a:spcBef>
                <a:spcPct val="0"/>
              </a:spcBef>
              <a:spcAft>
                <a:spcPct val="0"/>
              </a:spcAft>
            </a:pPr>
            <a:r>
              <a:rPr lang="en-US" altLang="en-US" sz="3200" dirty="0">
                <a:solidFill>
                  <a:srgbClr val="1B1C1D"/>
                </a:solidFill>
                <a:latin typeface="Trebuchet MS" panose="020B0603020202020204" pitchFamily="34" charset="0"/>
              </a:rPr>
              <a:t>We made this app easy to use. It shows how we can find hate words  and misinformation in Kenya tweets. </a:t>
            </a:r>
            <a:endParaRPr lang="en-US" altLang="en-US" sz="3200" dirty="0">
              <a:solidFill>
                <a:prstClr val="black"/>
              </a:solidFill>
              <a:latin typeface="Trebuchet MS" panose="020B0603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4" name="Google Shape;159;p31"/>
          <p:cNvCxnSpPr/>
          <p:nvPr/>
        </p:nvCxnSpPr>
        <p:spPr>
          <a:xfrm>
            <a:off x="17373600" y="0"/>
            <a:ext cx="720" cy="4624560"/>
          </a:xfrm>
          <a:prstGeom prst="straightConnector1">
            <a:avLst/>
          </a:prstGeom>
          <a:ln w="9525">
            <a:solidFill>
              <a:srgbClr val="191919"/>
            </a:solidFill>
            <a:round/>
          </a:ln>
        </p:spPr>
      </p:cxnSp>
      <p:sp>
        <p:nvSpPr>
          <p:cNvPr id="2" name="Shape 1">
            <a:extLst>
              <a:ext uri="{FF2B5EF4-FFF2-40B4-BE49-F238E27FC236}">
                <a16:creationId xmlns:a16="http://schemas.microsoft.com/office/drawing/2014/main" id="{3B0245EE-B0C4-7F3F-0177-04DA568E353D}"/>
              </a:ext>
            </a:extLst>
          </p:cNvPr>
          <p:cNvSpPr/>
          <p:nvPr/>
        </p:nvSpPr>
        <p:spPr>
          <a:xfrm>
            <a:off x="513755" y="2695724"/>
            <a:ext cx="637878" cy="637878"/>
          </a:xfrm>
          <a:prstGeom prst="roundRect">
            <a:avLst>
              <a:gd name="adj" fmla="val 6667"/>
            </a:avLst>
          </a:prstGeom>
          <a:solidFill>
            <a:schemeClr val="tx1"/>
          </a:solidFill>
          <a:ln/>
        </p:spPr>
      </p:sp>
      <p:sp>
        <p:nvSpPr>
          <p:cNvPr id="3" name="Shape 1">
            <a:extLst>
              <a:ext uri="{FF2B5EF4-FFF2-40B4-BE49-F238E27FC236}">
                <a16:creationId xmlns:a16="http://schemas.microsoft.com/office/drawing/2014/main" id="{35E8CA12-258D-C3AA-91C5-CD10F0B12132}"/>
              </a:ext>
            </a:extLst>
          </p:cNvPr>
          <p:cNvSpPr/>
          <p:nvPr/>
        </p:nvSpPr>
        <p:spPr>
          <a:xfrm>
            <a:off x="550842" y="4191163"/>
            <a:ext cx="637878" cy="637878"/>
          </a:xfrm>
          <a:prstGeom prst="roundRect">
            <a:avLst>
              <a:gd name="adj" fmla="val 6667"/>
            </a:avLst>
          </a:prstGeom>
          <a:solidFill>
            <a:schemeClr val="tx1"/>
          </a:solidFill>
          <a:ln/>
        </p:spPr>
      </p:sp>
      <p:sp>
        <p:nvSpPr>
          <p:cNvPr id="4" name="Shape 1">
            <a:extLst>
              <a:ext uri="{FF2B5EF4-FFF2-40B4-BE49-F238E27FC236}">
                <a16:creationId xmlns:a16="http://schemas.microsoft.com/office/drawing/2014/main" id="{BF13D717-F1FD-9582-C235-AF9E7F728BE9}"/>
              </a:ext>
            </a:extLst>
          </p:cNvPr>
          <p:cNvSpPr/>
          <p:nvPr/>
        </p:nvSpPr>
        <p:spPr>
          <a:xfrm>
            <a:off x="513755" y="5688759"/>
            <a:ext cx="637878" cy="637878"/>
          </a:xfrm>
          <a:prstGeom prst="roundRect">
            <a:avLst>
              <a:gd name="adj" fmla="val 6667"/>
            </a:avLst>
          </a:prstGeom>
          <a:solidFill>
            <a:schemeClr val="tx1"/>
          </a:solidFill>
          <a:ln/>
        </p:spPr>
      </p:sp>
      <p:sp>
        <p:nvSpPr>
          <p:cNvPr id="5" name="Shape 1">
            <a:extLst>
              <a:ext uri="{FF2B5EF4-FFF2-40B4-BE49-F238E27FC236}">
                <a16:creationId xmlns:a16="http://schemas.microsoft.com/office/drawing/2014/main" id="{2BB77CAB-A1A8-94D5-E539-3AE85D04193F}"/>
              </a:ext>
            </a:extLst>
          </p:cNvPr>
          <p:cNvSpPr/>
          <p:nvPr/>
        </p:nvSpPr>
        <p:spPr>
          <a:xfrm>
            <a:off x="513755" y="6865259"/>
            <a:ext cx="637878" cy="637878"/>
          </a:xfrm>
          <a:prstGeom prst="roundRect">
            <a:avLst>
              <a:gd name="adj" fmla="val 6667"/>
            </a:avLst>
          </a:prstGeom>
          <a:solidFill>
            <a:schemeClr val="tx1"/>
          </a:solidFill>
          <a:ln/>
        </p:spPr>
      </p:sp>
      <p:sp>
        <p:nvSpPr>
          <p:cNvPr id="6" name="Text 2">
            <a:extLst>
              <a:ext uri="{FF2B5EF4-FFF2-40B4-BE49-F238E27FC236}">
                <a16:creationId xmlns:a16="http://schemas.microsoft.com/office/drawing/2014/main" id="{E6F07522-3398-3D83-0B59-32FE9B929A12}"/>
              </a:ext>
            </a:extLst>
          </p:cNvPr>
          <p:cNvSpPr/>
          <p:nvPr/>
        </p:nvSpPr>
        <p:spPr>
          <a:xfrm>
            <a:off x="1371600" y="2684838"/>
            <a:ext cx="3721299" cy="465088"/>
          </a:xfrm>
          <a:prstGeom prst="rect">
            <a:avLst/>
          </a:prstGeom>
          <a:noFill/>
          <a:ln/>
        </p:spPr>
        <p:txBody>
          <a:bodyPr wrap="none" lIns="0" tIns="0" rIns="0" bIns="0" rtlCol="0" anchor="t"/>
          <a:lstStyle/>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To help track hate speech spikes especially </a:t>
            </a:r>
          </a:p>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during electoral periods.</a:t>
            </a:r>
            <a:endParaRPr lang="en-US" sz="3000" kern="1200" dirty="0">
              <a:solidFill>
                <a:prstClr val="black"/>
              </a:solidFill>
              <a:latin typeface="Trebuchet MS" panose="020B0603020202020204" pitchFamily="34" charset="0"/>
              <a:ea typeface="+mn-ea"/>
              <a:cs typeface="+mn-cs"/>
            </a:endParaRPr>
          </a:p>
        </p:txBody>
      </p:sp>
      <p:sp>
        <p:nvSpPr>
          <p:cNvPr id="7" name="Text 5">
            <a:extLst>
              <a:ext uri="{FF2B5EF4-FFF2-40B4-BE49-F238E27FC236}">
                <a16:creationId xmlns:a16="http://schemas.microsoft.com/office/drawing/2014/main" id="{CAE63478-714B-3FBD-FE42-AF978C210612}"/>
              </a:ext>
            </a:extLst>
          </p:cNvPr>
          <p:cNvSpPr/>
          <p:nvPr/>
        </p:nvSpPr>
        <p:spPr>
          <a:xfrm>
            <a:off x="1371599" y="4277558"/>
            <a:ext cx="3721299" cy="465088"/>
          </a:xfrm>
          <a:prstGeom prst="rect">
            <a:avLst/>
          </a:prstGeom>
          <a:noFill/>
          <a:ln/>
        </p:spPr>
        <p:txBody>
          <a:bodyPr wrap="none" lIns="0" tIns="0" rIns="0" bIns="0" rtlCol="0" anchor="t"/>
          <a:lstStyle/>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By providing alerts to prevent escalation of conflicts.</a:t>
            </a:r>
            <a:endParaRPr lang="en-US" sz="3000" kern="1200" dirty="0">
              <a:solidFill>
                <a:prstClr val="black"/>
              </a:solidFill>
              <a:latin typeface="Trebuchet MS" panose="020B0603020202020204" pitchFamily="34" charset="0"/>
              <a:ea typeface="+mn-ea"/>
              <a:cs typeface="+mn-cs"/>
            </a:endParaRPr>
          </a:p>
        </p:txBody>
      </p:sp>
      <p:sp>
        <p:nvSpPr>
          <p:cNvPr id="8" name="Text 8">
            <a:extLst>
              <a:ext uri="{FF2B5EF4-FFF2-40B4-BE49-F238E27FC236}">
                <a16:creationId xmlns:a16="http://schemas.microsoft.com/office/drawing/2014/main" id="{601FEA0B-E19B-8ADA-08EF-3FF3199EF82C}"/>
              </a:ext>
            </a:extLst>
          </p:cNvPr>
          <p:cNvSpPr/>
          <p:nvPr/>
        </p:nvSpPr>
        <p:spPr>
          <a:xfrm>
            <a:off x="1371599" y="5872435"/>
            <a:ext cx="4115395" cy="465088"/>
          </a:xfrm>
          <a:prstGeom prst="rect">
            <a:avLst/>
          </a:prstGeom>
          <a:noFill/>
          <a:ln/>
        </p:spPr>
        <p:txBody>
          <a:bodyPr wrap="none" lIns="0" tIns="0" rIns="0" bIns="0" rtlCol="0" anchor="t"/>
          <a:lstStyle/>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Enhancing efforts to promote social harmony online.</a:t>
            </a:r>
            <a:endParaRPr lang="en-US" sz="3000" kern="1200" dirty="0">
              <a:solidFill>
                <a:prstClr val="black"/>
              </a:solidFill>
              <a:latin typeface="Trebuchet MS" panose="020B0603020202020204" pitchFamily="34" charset="0"/>
              <a:ea typeface="+mn-ea"/>
              <a:cs typeface="+mn-cs"/>
            </a:endParaRPr>
          </a:p>
        </p:txBody>
      </p:sp>
      <p:sp>
        <p:nvSpPr>
          <p:cNvPr id="9" name="Text 11">
            <a:extLst>
              <a:ext uri="{FF2B5EF4-FFF2-40B4-BE49-F238E27FC236}">
                <a16:creationId xmlns:a16="http://schemas.microsoft.com/office/drawing/2014/main" id="{EA83253A-CFD6-174D-1FB1-12CB0807C06A}"/>
              </a:ext>
            </a:extLst>
          </p:cNvPr>
          <p:cNvSpPr/>
          <p:nvPr/>
        </p:nvSpPr>
        <p:spPr>
          <a:xfrm>
            <a:off x="1371599" y="6904531"/>
            <a:ext cx="3721299" cy="465088"/>
          </a:xfrm>
          <a:prstGeom prst="rect">
            <a:avLst/>
          </a:prstGeom>
          <a:noFill/>
          <a:ln/>
        </p:spPr>
        <p:txBody>
          <a:bodyPr wrap="none" lIns="0" tIns="0" rIns="0" bIns="0" rtlCol="0" anchor="t"/>
          <a:lstStyle/>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Helping the media track and respond to toxic</a:t>
            </a:r>
          </a:p>
          <a:p>
            <a:pPr algn="l" defTabSz="1143000" rtl="0">
              <a:lnSpc>
                <a:spcPts val="3563"/>
              </a:lnSpc>
            </a:pPr>
            <a:r>
              <a:rPr lang="en-US" sz="3000" kern="1200" dirty="0">
                <a:solidFill>
                  <a:srgbClr val="383838"/>
                </a:solidFill>
                <a:latin typeface="Trebuchet MS" panose="020B0603020202020204" pitchFamily="34" charset="0"/>
                <a:ea typeface="DM Sans" pitchFamily="34" charset="-122"/>
                <a:cs typeface="DM Sans" pitchFamily="34" charset="-120"/>
              </a:rPr>
              <a:t> online trends.</a:t>
            </a:r>
            <a:endParaRPr lang="en-US" sz="3000" kern="1200" dirty="0">
              <a:solidFill>
                <a:prstClr val="black"/>
              </a:solidFill>
              <a:latin typeface="Trebuchet MS" panose="020B0603020202020204" pitchFamily="34" charset="0"/>
              <a:ea typeface="+mn-ea"/>
              <a:cs typeface="+mn-cs"/>
            </a:endParaRPr>
          </a:p>
        </p:txBody>
      </p:sp>
      <p:sp>
        <p:nvSpPr>
          <p:cNvPr id="10" name="Text 0">
            <a:extLst>
              <a:ext uri="{FF2B5EF4-FFF2-40B4-BE49-F238E27FC236}">
                <a16:creationId xmlns:a16="http://schemas.microsoft.com/office/drawing/2014/main" id="{468C39EB-70B0-F863-BFCB-E67D1545F41B}"/>
              </a:ext>
            </a:extLst>
          </p:cNvPr>
          <p:cNvSpPr/>
          <p:nvPr/>
        </p:nvSpPr>
        <p:spPr>
          <a:xfrm>
            <a:off x="4128865" y="913747"/>
            <a:ext cx="7442746" cy="930325"/>
          </a:xfrm>
          <a:prstGeom prst="rect">
            <a:avLst/>
          </a:prstGeom>
          <a:noFill/>
          <a:ln/>
        </p:spPr>
        <p:txBody>
          <a:bodyPr wrap="none" lIns="0" tIns="0" rIns="0" bIns="0" rtlCol="0" anchor="t"/>
          <a:lstStyle/>
          <a:p>
            <a:pPr algn="l" defTabSz="1143000" rtl="0">
              <a:lnSpc>
                <a:spcPts val="7313"/>
              </a:lnSpc>
            </a:pPr>
            <a:r>
              <a:rPr lang="en-US" sz="5813" kern="1200" dirty="0">
                <a:solidFill>
                  <a:srgbClr val="020202"/>
                </a:solidFill>
                <a:latin typeface="Trebuchet MS" panose="020B0603020202020204" pitchFamily="34" charset="0"/>
                <a:ea typeface="PT Serif" pitchFamily="34" charset="-122"/>
                <a:cs typeface="PT Serif" pitchFamily="34" charset="-120"/>
              </a:rPr>
              <a:t>Real-World Use Cases</a:t>
            </a:r>
            <a:endParaRPr lang="en-US" sz="5813" kern="1200" dirty="0">
              <a:solidFill>
                <a:prstClr val="black"/>
              </a:solidFill>
              <a:latin typeface="Trebuchet MS" panose="020B0603020202020204" pitchFamily="34" charset="0"/>
              <a:ea typeface="+mn-ea"/>
              <a:cs typeface="+mn-cs"/>
            </a:endParaRPr>
          </a:p>
        </p:txBody>
      </p:sp>
      <p:pic>
        <p:nvPicPr>
          <p:cNvPr id="12" name="Picture 11">
            <a:extLst>
              <a:ext uri="{FF2B5EF4-FFF2-40B4-BE49-F238E27FC236}">
                <a16:creationId xmlns:a16="http://schemas.microsoft.com/office/drawing/2014/main" id="{93EC6E87-AA17-1C9A-A8F4-7B61D03BAC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0400" y="2610979"/>
            <a:ext cx="7315200" cy="486792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50750"/>
            <a:ext cx="18288000" cy="3721150"/>
          </a:xfrm>
          <a:prstGeom prst="rect">
            <a:avLst/>
          </a:prstGeom>
        </p:spPr>
      </p:pic>
      <p:sp>
        <p:nvSpPr>
          <p:cNvPr id="3" name="Text 0"/>
          <p:cNvSpPr/>
          <p:nvPr/>
        </p:nvSpPr>
        <p:spPr>
          <a:xfrm>
            <a:off x="5741675" y="3724126"/>
            <a:ext cx="5486400" cy="885974"/>
          </a:xfrm>
          <a:prstGeom prst="rect">
            <a:avLst/>
          </a:prstGeom>
          <a:noFill/>
          <a:ln/>
        </p:spPr>
        <p:txBody>
          <a:bodyPr wrap="none" lIns="0" tIns="0" rIns="0" bIns="0" rtlCol="0" anchor="t"/>
          <a:lstStyle/>
          <a:p>
            <a:pPr algn="ctr" defTabSz="1143000" rtl="0">
              <a:lnSpc>
                <a:spcPts val="6938"/>
              </a:lnSpc>
            </a:pPr>
            <a:r>
              <a:rPr lang="en-US" sz="8800" b="1" kern="1200" dirty="0">
                <a:solidFill>
                  <a:srgbClr val="091C53"/>
                </a:solidFill>
                <a:latin typeface="Trebuchet MS" panose="020B0603020202020204" pitchFamily="34" charset="0"/>
                <a:ea typeface="Instrument Sans Semi Bold" pitchFamily="34" charset="-122"/>
                <a:cs typeface="Instrument Sans Semi Bold" pitchFamily="34" charset="-120"/>
              </a:rPr>
              <a:t>Impact</a:t>
            </a:r>
            <a:endParaRPr lang="en-US" sz="8800" b="1" kern="1200" dirty="0">
              <a:solidFill>
                <a:prstClr val="black"/>
              </a:solidFill>
              <a:latin typeface="Trebuchet MS" panose="020B0603020202020204" pitchFamily="34" charset="0"/>
              <a:ea typeface="+mn-ea"/>
              <a:cs typeface="+mn-cs"/>
            </a:endParaRPr>
          </a:p>
        </p:txBody>
      </p:sp>
      <p:sp>
        <p:nvSpPr>
          <p:cNvPr id="4" name="Shape 1"/>
          <p:cNvSpPr/>
          <p:nvPr/>
        </p:nvSpPr>
        <p:spPr>
          <a:xfrm>
            <a:off x="992238" y="5143500"/>
            <a:ext cx="637878" cy="637878"/>
          </a:xfrm>
          <a:prstGeom prst="roundRect">
            <a:avLst>
              <a:gd name="adj" fmla="val 40005"/>
            </a:avLst>
          </a:prstGeom>
          <a:solidFill>
            <a:schemeClr val="tx1"/>
          </a:solidFill>
          <a:ln/>
        </p:spPr>
      </p:sp>
      <p:sp>
        <p:nvSpPr>
          <p:cNvPr id="5" name="Text 2"/>
          <p:cNvSpPr/>
          <p:nvPr/>
        </p:nvSpPr>
        <p:spPr>
          <a:xfrm>
            <a:off x="1752600" y="5338465"/>
            <a:ext cx="3544044" cy="442913"/>
          </a:xfrm>
          <a:prstGeom prst="rect">
            <a:avLst/>
          </a:prstGeom>
          <a:noFill/>
          <a:ln/>
        </p:spPr>
        <p:txBody>
          <a:bodyPr wrap="none" lIns="0" tIns="0" rIns="0" bIns="0" rtlCol="0" anchor="t"/>
          <a:lstStyle/>
          <a:p>
            <a:pPr algn="l" defTabSz="1143000" rtl="0">
              <a:lnSpc>
                <a:spcPts val="3438"/>
              </a:lnSpc>
            </a:pPr>
            <a:r>
              <a:rPr lang="en-US" sz="5400" kern="1200" dirty="0">
                <a:solidFill>
                  <a:schemeClr val="tx1"/>
                </a:solidFill>
                <a:latin typeface="Trebuchet MS" panose="020B0603020202020204" pitchFamily="34" charset="0"/>
                <a:ea typeface="Instrument Sans Semi Bold" pitchFamily="34" charset="-122"/>
                <a:cs typeface="Instrument Sans Semi Bold" pitchFamily="34" charset="-120"/>
              </a:rPr>
              <a:t>Prevention</a:t>
            </a:r>
            <a:endParaRPr lang="en-US" sz="5400" kern="1200" dirty="0">
              <a:solidFill>
                <a:schemeClr val="tx1"/>
              </a:solidFill>
              <a:latin typeface="Trebuchet MS" panose="020B0603020202020204" pitchFamily="34" charset="0"/>
              <a:ea typeface="+mn-ea"/>
              <a:cs typeface="+mn-cs"/>
            </a:endParaRPr>
          </a:p>
        </p:txBody>
      </p:sp>
      <p:sp>
        <p:nvSpPr>
          <p:cNvPr id="6" name="Text 3"/>
          <p:cNvSpPr/>
          <p:nvPr/>
        </p:nvSpPr>
        <p:spPr>
          <a:xfrm>
            <a:off x="992238" y="5934094"/>
            <a:ext cx="4754880" cy="907256"/>
          </a:xfrm>
          <a:prstGeom prst="rect">
            <a:avLst/>
          </a:prstGeom>
          <a:noFill/>
          <a:ln/>
        </p:spPr>
        <p:txBody>
          <a:bodyPr wrap="square" lIns="0" tIns="0" rIns="0" bIns="0" rtlCol="0" anchor="t"/>
          <a:lstStyle/>
          <a:p>
            <a:pPr marL="0" marR="0" lvl="0" indent="0" algn="l" defTabSz="914400" rtl="0" eaLnBrk="1" fontAlgn="auto" latinLnBrk="0" hangingPunct="1">
              <a:lnSpc>
                <a:spcPct val="200000"/>
              </a:lnSpc>
              <a:spcBef>
                <a:spcPts val="0"/>
              </a:spcBef>
              <a:spcAft>
                <a:spcPts val="0"/>
              </a:spcAft>
              <a:buClrTx/>
              <a:buSzTx/>
              <a:buFontTx/>
              <a:buNone/>
              <a:tabLst/>
              <a:defRPr/>
            </a:pPr>
            <a:r>
              <a:rPr kumimoji="0" lang="en-US" sz="3600" b="0" i="0" u="none" strike="noStrike" kern="1200" cap="none" spc="0" normalizeH="0" baseline="0" noProof="0" dirty="0">
                <a:ln>
                  <a:noFill/>
                </a:ln>
                <a:solidFill>
                  <a:schemeClr val="tx1"/>
                </a:solidFill>
                <a:effectLst/>
                <a:uLnTx/>
                <a:uFillTx/>
                <a:latin typeface="Trebuchet MS" panose="020B0603020202020204" pitchFamily="34" charset="0"/>
                <a:ea typeface="DM Sans" pitchFamily="34" charset="-122"/>
                <a:cs typeface="DM Sans" pitchFamily="34" charset="-120"/>
              </a:rPr>
              <a:t>Prevents harmful online content from triggering real violence.</a:t>
            </a:r>
            <a:endParaRPr kumimoji="0" lang="en-US" sz="3600" b="0" i="0" u="none" strike="noStrike" kern="1200" cap="none" spc="0" normalizeH="0" baseline="0" noProof="0" dirty="0">
              <a:ln>
                <a:noFill/>
              </a:ln>
              <a:solidFill>
                <a:schemeClr val="tx1"/>
              </a:solidFill>
              <a:effectLst/>
              <a:uLnTx/>
              <a:uFillTx/>
              <a:latin typeface="Trebuchet MS" panose="020B0603020202020204" pitchFamily="34" charset="0"/>
              <a:ea typeface="+mn-ea"/>
              <a:cs typeface="+mn-cs"/>
            </a:endParaRPr>
          </a:p>
        </p:txBody>
      </p:sp>
      <p:sp>
        <p:nvSpPr>
          <p:cNvPr id="7" name="Shape 4"/>
          <p:cNvSpPr/>
          <p:nvPr/>
        </p:nvSpPr>
        <p:spPr>
          <a:xfrm>
            <a:off x="6372522" y="5143500"/>
            <a:ext cx="637878" cy="637878"/>
          </a:xfrm>
          <a:prstGeom prst="roundRect">
            <a:avLst>
              <a:gd name="adj" fmla="val 40005"/>
            </a:avLst>
          </a:prstGeom>
          <a:solidFill>
            <a:schemeClr val="tx1"/>
          </a:solidFill>
          <a:ln/>
        </p:spPr>
      </p:sp>
      <p:sp>
        <p:nvSpPr>
          <p:cNvPr id="8" name="Text 5"/>
          <p:cNvSpPr/>
          <p:nvPr/>
        </p:nvSpPr>
        <p:spPr>
          <a:xfrm>
            <a:off x="7371978" y="5338464"/>
            <a:ext cx="3544044" cy="442913"/>
          </a:xfrm>
          <a:prstGeom prst="rect">
            <a:avLst/>
          </a:prstGeom>
          <a:noFill/>
          <a:ln/>
        </p:spPr>
        <p:txBody>
          <a:bodyPr wrap="none" lIns="0" tIns="0" rIns="0" bIns="0" rtlCol="0" anchor="t"/>
          <a:lstStyle/>
          <a:p>
            <a:pPr algn="l" defTabSz="1143000" rtl="0">
              <a:lnSpc>
                <a:spcPts val="3438"/>
              </a:lnSpc>
            </a:pPr>
            <a:r>
              <a:rPr lang="en-US" sz="5400" kern="1200" dirty="0">
                <a:solidFill>
                  <a:schemeClr val="tx1"/>
                </a:solidFill>
                <a:latin typeface="Trebuchet MS" panose="020B0603020202020204" pitchFamily="34" charset="0"/>
                <a:ea typeface="Instrument Sans Semi Bold" pitchFamily="34" charset="-122"/>
                <a:cs typeface="Instrument Sans Semi Bold" pitchFamily="34" charset="-120"/>
              </a:rPr>
              <a:t>Promotion</a:t>
            </a:r>
            <a:endParaRPr lang="en-US" sz="5400" kern="1200" dirty="0">
              <a:solidFill>
                <a:schemeClr val="tx1"/>
              </a:solidFill>
              <a:latin typeface="Trebuchet MS" panose="020B0603020202020204" pitchFamily="34" charset="0"/>
              <a:ea typeface="+mn-ea"/>
              <a:cs typeface="+mn-cs"/>
            </a:endParaRPr>
          </a:p>
        </p:txBody>
      </p:sp>
      <p:sp>
        <p:nvSpPr>
          <p:cNvPr id="9" name="Text 6"/>
          <p:cNvSpPr/>
          <p:nvPr/>
        </p:nvSpPr>
        <p:spPr>
          <a:xfrm>
            <a:off x="6691461" y="5827723"/>
            <a:ext cx="4276874" cy="907256"/>
          </a:xfrm>
          <a:prstGeom prst="rect">
            <a:avLst/>
          </a:prstGeom>
          <a:noFill/>
          <a:ln/>
        </p:spPr>
        <p:txBody>
          <a:bodyPr wrap="square" lIns="0" tIns="0" rIns="0" bIns="0" rtlCol="0" anchor="t"/>
          <a:lstStyle/>
          <a:p>
            <a:pPr algn="l" defTabSz="1143000" rtl="0">
              <a:lnSpc>
                <a:spcPct val="200000"/>
              </a:lnSpc>
            </a:pPr>
            <a:r>
              <a:rPr lang="en-US" sz="4000" kern="1200" dirty="0">
                <a:solidFill>
                  <a:schemeClr val="tx1"/>
                </a:solidFill>
                <a:latin typeface="Trebuchet MS" panose="020B0603020202020204" pitchFamily="34" charset="0"/>
                <a:ea typeface="Instrument Sans Medium" pitchFamily="34" charset="-122"/>
                <a:cs typeface="Instrument Sans Medium" pitchFamily="34" charset="-120"/>
              </a:rPr>
              <a:t>Encourages respectful digital discourse</a:t>
            </a:r>
            <a:endParaRPr lang="en-US" sz="4000" kern="1200" dirty="0">
              <a:solidFill>
                <a:schemeClr val="tx1"/>
              </a:solidFill>
              <a:latin typeface="Trebuchet MS" panose="020B0603020202020204" pitchFamily="34" charset="0"/>
              <a:ea typeface="+mn-ea"/>
              <a:cs typeface="+mn-cs"/>
            </a:endParaRPr>
          </a:p>
        </p:txBody>
      </p:sp>
      <p:sp>
        <p:nvSpPr>
          <p:cNvPr id="10" name="Shape 7"/>
          <p:cNvSpPr/>
          <p:nvPr/>
        </p:nvSpPr>
        <p:spPr>
          <a:xfrm>
            <a:off x="12039600" y="5189845"/>
            <a:ext cx="637878" cy="637878"/>
          </a:xfrm>
          <a:prstGeom prst="roundRect">
            <a:avLst>
              <a:gd name="adj" fmla="val 40005"/>
            </a:avLst>
          </a:prstGeom>
          <a:solidFill>
            <a:schemeClr val="tx1"/>
          </a:solidFill>
          <a:ln/>
        </p:spPr>
      </p:sp>
      <p:sp>
        <p:nvSpPr>
          <p:cNvPr id="11" name="Text 8"/>
          <p:cNvSpPr/>
          <p:nvPr/>
        </p:nvSpPr>
        <p:spPr>
          <a:xfrm>
            <a:off x="13018888" y="5305807"/>
            <a:ext cx="3544044" cy="442913"/>
          </a:xfrm>
          <a:prstGeom prst="rect">
            <a:avLst/>
          </a:prstGeom>
          <a:noFill/>
          <a:ln/>
        </p:spPr>
        <p:txBody>
          <a:bodyPr wrap="none" lIns="0" tIns="0" rIns="0" bIns="0" rtlCol="0" anchor="t"/>
          <a:lstStyle/>
          <a:p>
            <a:pPr algn="l" defTabSz="1143000" rtl="0">
              <a:lnSpc>
                <a:spcPts val="3438"/>
              </a:lnSpc>
            </a:pPr>
            <a:r>
              <a:rPr lang="en-US" sz="4800" kern="1200" dirty="0">
                <a:solidFill>
                  <a:schemeClr val="tx1"/>
                </a:solidFill>
                <a:latin typeface="Trebuchet MS" panose="020B0603020202020204" pitchFamily="34" charset="0"/>
                <a:ea typeface="Instrument Sans Semi Bold" pitchFamily="34" charset="-122"/>
                <a:cs typeface="Instrument Sans Semi Bold" pitchFamily="34" charset="-120"/>
              </a:rPr>
              <a:t>Empowerment</a:t>
            </a:r>
            <a:endParaRPr lang="en-US" sz="4800" kern="1200" dirty="0">
              <a:solidFill>
                <a:schemeClr val="tx1"/>
              </a:solidFill>
              <a:latin typeface="Trebuchet MS" panose="020B0603020202020204" pitchFamily="34" charset="0"/>
              <a:ea typeface="+mn-ea"/>
              <a:cs typeface="+mn-cs"/>
            </a:endParaRPr>
          </a:p>
        </p:txBody>
      </p:sp>
      <p:sp>
        <p:nvSpPr>
          <p:cNvPr id="12" name="Text 9"/>
          <p:cNvSpPr/>
          <p:nvPr/>
        </p:nvSpPr>
        <p:spPr>
          <a:xfrm>
            <a:off x="12367750" y="5748720"/>
            <a:ext cx="4846320" cy="907256"/>
          </a:xfrm>
          <a:prstGeom prst="rect">
            <a:avLst/>
          </a:prstGeom>
          <a:noFill/>
          <a:ln/>
        </p:spPr>
        <p:txBody>
          <a:bodyPr wrap="square" lIns="0" tIns="0" rIns="0" bIns="0" rtlCol="0" anchor="t"/>
          <a:lstStyle/>
          <a:p>
            <a:pPr algn="l" defTabSz="1143000" rtl="0">
              <a:lnSpc>
                <a:spcPct val="200000"/>
              </a:lnSpc>
            </a:pPr>
            <a:r>
              <a:rPr lang="en-US" sz="4000" kern="1200" dirty="0">
                <a:solidFill>
                  <a:schemeClr val="tx1"/>
                </a:solidFill>
                <a:latin typeface="Trebuchet MS" panose="020B0603020202020204" pitchFamily="34" charset="0"/>
                <a:ea typeface="Instrument Sans Medium" pitchFamily="34" charset="-122"/>
                <a:cs typeface="Instrument Sans Medium" pitchFamily="34" charset="-120"/>
              </a:rPr>
              <a:t>This helps in giving institutions in charge actionable insights</a:t>
            </a:r>
            <a:endParaRPr lang="en-US" sz="4000" kern="1200" dirty="0">
              <a:solidFill>
                <a:schemeClr val="tx1"/>
              </a:solidFill>
              <a:latin typeface="Trebuchet MS" panose="020B0603020202020204" pitchFamily="34" charset="0"/>
              <a:ea typeface="+mn-ea"/>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29189"/>
            <a:ext cx="16459200" cy="1714500"/>
          </a:xfrm>
        </p:spPr>
        <p:txBody>
          <a:bodyPr/>
          <a:lstStyle/>
          <a:p>
            <a:r>
              <a:rPr dirty="0">
                <a:latin typeface="Trebuchet MS" panose="020B0603020202020204" pitchFamily="34" charset="0"/>
              </a:rPr>
              <a:t>Our Next Steps</a:t>
            </a:r>
          </a:p>
        </p:txBody>
      </p:sp>
      <p:sp>
        <p:nvSpPr>
          <p:cNvPr id="3" name="Content Placeholder 2"/>
          <p:cNvSpPr>
            <a:spLocks noGrp="1"/>
          </p:cNvSpPr>
          <p:nvPr>
            <p:ph idx="1"/>
          </p:nvPr>
        </p:nvSpPr>
        <p:spPr/>
        <p:txBody>
          <a:bodyPr>
            <a:normAutofit/>
          </a:bodyPr>
          <a:lstStyle/>
          <a:p>
            <a:pPr>
              <a:lnSpc>
                <a:spcPct val="150000"/>
              </a:lnSpc>
            </a:pPr>
            <a:r>
              <a:rPr lang="en-US" sz="4000" b="0" i="0" dirty="0">
                <a:solidFill>
                  <a:srgbClr val="1F1F1F"/>
                </a:solidFill>
                <a:effectLst/>
                <a:latin typeface="Trebuchet MS" panose="020B0603020202020204" pitchFamily="34" charset="0"/>
              </a:rPr>
              <a:t>Introduce Deep Learning Models </a:t>
            </a:r>
          </a:p>
          <a:p>
            <a:pPr>
              <a:lnSpc>
                <a:spcPct val="150000"/>
              </a:lnSpc>
            </a:pPr>
            <a:r>
              <a:rPr lang="en-US" sz="4000" b="0" i="0" dirty="0">
                <a:solidFill>
                  <a:srgbClr val="1F1F1F"/>
                </a:solidFill>
                <a:effectLst/>
                <a:latin typeface="Trebuchet MS" panose="020B0603020202020204" pitchFamily="34" charset="0"/>
              </a:rPr>
              <a:t>Expand and Diversify the Labeled Dataset </a:t>
            </a:r>
          </a:p>
          <a:p>
            <a:pPr>
              <a:lnSpc>
                <a:spcPct val="150000"/>
              </a:lnSpc>
            </a:pPr>
            <a:r>
              <a:rPr lang="en-US" sz="4000" b="0" i="0" dirty="0">
                <a:solidFill>
                  <a:srgbClr val="1F1F1F"/>
                </a:solidFill>
                <a:effectLst/>
                <a:latin typeface="Trebuchet MS" panose="020B0603020202020204" pitchFamily="34" charset="0"/>
              </a:rPr>
              <a:t>Scrape Fact-Checked Claims Automatically</a:t>
            </a:r>
          </a:p>
          <a:p>
            <a:pPr marL="0" indent="0">
              <a:lnSpc>
                <a:spcPct val="150000"/>
              </a:lnSpc>
              <a:buNone/>
            </a:pPr>
            <a:endParaRPr lang="en-US" sz="6000" dirty="0">
              <a:latin typeface="Trebuchet MS" panose="020B0603020202020204" pitchFamily="34" charset="0"/>
            </a:endParaRPr>
          </a:p>
        </p:txBody>
      </p:sp>
      <p:sp>
        <p:nvSpPr>
          <p:cNvPr id="6" name="object 3">
            <a:extLst>
              <a:ext uri="{FF2B5EF4-FFF2-40B4-BE49-F238E27FC236}">
                <a16:creationId xmlns:a16="http://schemas.microsoft.com/office/drawing/2014/main" id="{D5F05E6F-860B-E172-E658-8DC4134E9922}"/>
              </a:ext>
            </a:extLst>
          </p:cNvPr>
          <p:cNvSpPr/>
          <p:nvPr/>
        </p:nvSpPr>
        <p:spPr>
          <a:xfrm>
            <a:off x="0" y="0"/>
            <a:ext cx="8252459" cy="402590"/>
          </a:xfrm>
          <a:custGeom>
            <a:avLst/>
            <a:gdLst/>
            <a:ahLst/>
            <a:cxnLst/>
            <a:rect l="l" t="t" r="r" b="b"/>
            <a:pathLst>
              <a:path w="8252459" h="402590">
                <a:moveTo>
                  <a:pt x="8252258" y="0"/>
                </a:moveTo>
                <a:lnTo>
                  <a:pt x="8252258" y="402574"/>
                </a:lnTo>
                <a:lnTo>
                  <a:pt x="0" y="402574"/>
                </a:lnTo>
                <a:lnTo>
                  <a:pt x="0" y="0"/>
                </a:lnTo>
                <a:lnTo>
                  <a:pt x="8252258" y="0"/>
                </a:lnTo>
                <a:close/>
              </a:path>
            </a:pathLst>
          </a:custGeom>
          <a:solidFill>
            <a:schemeClr val="tx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pic>
        <p:nvPicPr>
          <p:cNvPr id="7" name="Picture 6">
            <a:extLst>
              <a:ext uri="{FF2B5EF4-FFF2-40B4-BE49-F238E27FC236}">
                <a16:creationId xmlns:a16="http://schemas.microsoft.com/office/drawing/2014/main" id="{2B45AF64-04B6-8525-4ED2-633E33E2BA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63400" y="435659"/>
            <a:ext cx="6073771" cy="950976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10"/>
          <p:cNvSpPr txBox="1">
            <a:spLocks noGrp="1"/>
          </p:cNvSpPr>
          <p:nvPr>
            <p:ph type="title"/>
          </p:nvPr>
        </p:nvSpPr>
        <p:spPr>
          <a:xfrm>
            <a:off x="5044069" y="248918"/>
            <a:ext cx="8873315" cy="1211937"/>
          </a:xfrm>
          <a:prstGeom prst="rect">
            <a:avLst/>
          </a:prstGeom>
        </p:spPr>
        <p:txBody>
          <a:bodyPr vert="horz" wrap="square" lIns="0" tIns="285816" rIns="0" bIns="0" rtlCol="0">
            <a:spAutoFit/>
          </a:bodyPr>
          <a:lstStyle/>
          <a:p>
            <a:pPr marL="12700">
              <a:lnSpc>
                <a:spcPct val="100000"/>
              </a:lnSpc>
              <a:spcBef>
                <a:spcPts val="100"/>
              </a:spcBef>
            </a:pPr>
            <a:r>
              <a:rPr lang="en-US" spc="340" dirty="0"/>
              <a:t>Lessons Learned</a:t>
            </a:r>
            <a:endParaRPr spc="-195" dirty="0"/>
          </a:p>
        </p:txBody>
      </p:sp>
      <p:sp>
        <p:nvSpPr>
          <p:cNvPr id="27" name="TextBox 26">
            <a:extLst>
              <a:ext uri="{FF2B5EF4-FFF2-40B4-BE49-F238E27FC236}">
                <a16:creationId xmlns:a16="http://schemas.microsoft.com/office/drawing/2014/main" id="{1BDCFC18-C726-FA26-DDF4-107A35C981A7}"/>
              </a:ext>
            </a:extLst>
          </p:cNvPr>
          <p:cNvSpPr txBox="1"/>
          <p:nvPr/>
        </p:nvSpPr>
        <p:spPr>
          <a:xfrm>
            <a:off x="304800" y="1943100"/>
            <a:ext cx="9175927" cy="740587"/>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defRPr/>
            </a:pPr>
            <a:endParaRPr kumimoji="0" lang="en-US" altLang="en-US" sz="3200" b="0" i="0" u="none" strike="noStrike" kern="0" cap="none" spc="0" normalizeH="0" baseline="0" noProof="0" dirty="0">
              <a:ln>
                <a:noFill/>
              </a:ln>
              <a:solidFill>
                <a:prstClr val="black"/>
              </a:solidFill>
              <a:effectLst/>
              <a:uLnTx/>
              <a:uFillTx/>
              <a:latin typeface="Trebuchet MS" panose="020B0603020202020204" pitchFamily="34" charset="0"/>
            </a:endParaRPr>
          </a:p>
        </p:txBody>
      </p:sp>
      <p:sp>
        <p:nvSpPr>
          <p:cNvPr id="2" name="TextBox 1">
            <a:extLst>
              <a:ext uri="{FF2B5EF4-FFF2-40B4-BE49-F238E27FC236}">
                <a16:creationId xmlns:a16="http://schemas.microsoft.com/office/drawing/2014/main" id="{E0B50846-265F-B1D9-1483-6DA017459CE9}"/>
              </a:ext>
            </a:extLst>
          </p:cNvPr>
          <p:cNvSpPr txBox="1"/>
          <p:nvPr/>
        </p:nvSpPr>
        <p:spPr>
          <a:xfrm>
            <a:off x="1828800" y="3771900"/>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A9BA3D56-9C6E-D3E0-40F8-709F7F8AE0FF}"/>
              </a:ext>
            </a:extLst>
          </p:cNvPr>
          <p:cNvSpPr txBox="1"/>
          <p:nvPr/>
        </p:nvSpPr>
        <p:spPr>
          <a:xfrm>
            <a:off x="152400" y="1460855"/>
            <a:ext cx="17983200" cy="9108904"/>
          </a:xfrm>
          <a:prstGeom prst="rect">
            <a:avLst/>
          </a:prstGeom>
          <a:noFill/>
        </p:spPr>
        <p:txBody>
          <a:bodyPr wrap="square" rtlCol="0">
            <a:spAutoFit/>
          </a:bodyPr>
          <a:lstStyle/>
          <a:p>
            <a:pPr>
              <a:lnSpc>
                <a:spcPct val="150000"/>
              </a:lnSpc>
              <a:defRPr sz="2000"/>
            </a:pPr>
            <a:r>
              <a:rPr lang="en-US" sz="3200" b="1" dirty="0">
                <a:latin typeface="Trebuchet MS" panose="020B0603020202020204" pitchFamily="34" charset="0"/>
              </a:rPr>
              <a:t>Clean Data = Better Results</a:t>
            </a:r>
            <a:r>
              <a:rPr lang="en-US" sz="3200" dirty="0">
                <a:latin typeface="Trebuchet MS" panose="020B0603020202020204" pitchFamily="34" charset="0"/>
              </a:rPr>
              <a:t>: Cleaning tweets made a big difference in </a:t>
            </a:r>
          </a:p>
          <a:p>
            <a:pPr>
              <a:lnSpc>
                <a:spcPct val="150000"/>
              </a:lnSpc>
              <a:defRPr sz="2000"/>
            </a:pPr>
            <a:r>
              <a:rPr lang="en-US" sz="3200" dirty="0">
                <a:latin typeface="Trebuchet MS" panose="020B0603020202020204" pitchFamily="34" charset="0"/>
              </a:rPr>
              <a:t>performance.</a:t>
            </a:r>
          </a:p>
          <a:p>
            <a:pPr>
              <a:lnSpc>
                <a:spcPct val="150000"/>
              </a:lnSpc>
              <a:defRPr sz="2000"/>
            </a:pPr>
            <a:r>
              <a:rPr lang="en-US" sz="3200" b="1" dirty="0">
                <a:latin typeface="Trebuchet MS" panose="020B0603020202020204" pitchFamily="34" charset="0"/>
              </a:rPr>
              <a:t>Not All Models Work the Same</a:t>
            </a:r>
            <a:r>
              <a:rPr lang="en-US" sz="3200" dirty="0">
                <a:latin typeface="Trebuchet MS" panose="020B0603020202020204" pitchFamily="34" charset="0"/>
              </a:rPr>
              <a:t>: We had to test many to find the best </a:t>
            </a:r>
          </a:p>
          <a:p>
            <a:pPr>
              <a:lnSpc>
                <a:spcPct val="150000"/>
              </a:lnSpc>
              <a:defRPr sz="2000"/>
            </a:pPr>
            <a:r>
              <a:rPr lang="en-US" sz="3200" dirty="0">
                <a:latin typeface="Trebuchet MS" panose="020B0603020202020204" pitchFamily="34" charset="0"/>
              </a:rPr>
              <a:t>performer.</a:t>
            </a:r>
          </a:p>
          <a:p>
            <a:pPr>
              <a:lnSpc>
                <a:spcPct val="150000"/>
              </a:lnSpc>
              <a:defRPr sz="2000"/>
            </a:pPr>
            <a:r>
              <a:rPr lang="en-US" sz="3200" b="1" dirty="0"/>
              <a:t>Deployment Knowledge</a:t>
            </a:r>
            <a:endParaRPr lang="en-US" sz="3200" b="1" dirty="0">
              <a:latin typeface="Trebuchet MS" panose="020B0603020202020204" pitchFamily="34" charset="0"/>
            </a:endParaRPr>
          </a:p>
          <a:p>
            <a:pPr>
              <a:lnSpc>
                <a:spcPct val="150000"/>
              </a:lnSpc>
              <a:defRPr sz="2000"/>
            </a:pPr>
            <a:r>
              <a:rPr lang="en-US" sz="3200" b="1" dirty="0">
                <a:latin typeface="Trebuchet MS" panose="020B0603020202020204" pitchFamily="34" charset="0"/>
              </a:rPr>
              <a:t>careful thought and teamwork.</a:t>
            </a:r>
          </a:p>
          <a:p>
            <a:pPr>
              <a:lnSpc>
                <a:spcPct val="150000"/>
              </a:lnSpc>
              <a:defRPr sz="2000"/>
            </a:pPr>
            <a:r>
              <a:rPr lang="en-US" sz="3200" b="1" dirty="0">
                <a:latin typeface="Trebuchet MS" panose="020B0603020202020204" pitchFamily="34" charset="0"/>
              </a:rPr>
              <a:t>Natural Language Processing (NLP): </a:t>
            </a:r>
            <a:r>
              <a:rPr lang="en-US" sz="3200" dirty="0">
                <a:latin typeface="Trebuchet MS" panose="020B0603020202020204" pitchFamily="34" charset="0"/>
              </a:rPr>
              <a:t>Learned how to preprocess, tokenize, and vectorize text data (e.g., using NLTK, TF-IDF Vectorizer, or word embeddings)</a:t>
            </a:r>
            <a:endParaRPr lang="en-US" sz="5400" dirty="0">
              <a:latin typeface="Trebuchet MS" panose="020B0603020202020204" pitchFamily="34" charset="0"/>
            </a:endParaRPr>
          </a:p>
          <a:p>
            <a:pPr>
              <a:lnSpc>
                <a:spcPct val="150000"/>
              </a:lnSpc>
              <a:defRPr sz="2000"/>
            </a:pPr>
            <a:r>
              <a:rPr lang="en-US" sz="3200" b="1" dirty="0"/>
              <a:t>Balancing Precision and Recall Is Challenging </a:t>
            </a:r>
          </a:p>
          <a:p>
            <a:pPr>
              <a:lnSpc>
                <a:spcPct val="150000"/>
              </a:lnSpc>
              <a:defRPr sz="2000"/>
            </a:pPr>
            <a:r>
              <a:rPr lang="en-US" sz="3200" dirty="0"/>
              <a:t>Data Quality and Labeling Matter More Than Algorithms </a:t>
            </a:r>
          </a:p>
          <a:p>
            <a:pPr>
              <a:lnSpc>
                <a:spcPct val="150000"/>
              </a:lnSpc>
              <a:defRPr sz="2000"/>
            </a:pPr>
            <a:r>
              <a:rPr lang="en-US" sz="3200" dirty="0"/>
              <a:t>Building a Tool People Can Use Is the Real Win</a:t>
            </a:r>
            <a:endParaRPr lang="en-US" sz="5400" dirty="0">
              <a:latin typeface="Trebuchet MS" panose="020B0603020202020204" pitchFamily="34" charset="0"/>
            </a:endParaRPr>
          </a:p>
          <a:p>
            <a:pPr>
              <a:lnSpc>
                <a:spcPct val="150000"/>
              </a:lnSpc>
            </a:pPr>
            <a:endParaRPr lang="en-US" sz="4800" dirty="0">
              <a:latin typeface="Trebuchet MS" panose="020B0603020202020204" pitchFamily="34" charset="0"/>
            </a:endParaRPr>
          </a:p>
        </p:txBody>
      </p:sp>
      <p:pic>
        <p:nvPicPr>
          <p:cNvPr id="6" name="Picture 5">
            <a:extLst>
              <a:ext uri="{FF2B5EF4-FFF2-40B4-BE49-F238E27FC236}">
                <a16:creationId xmlns:a16="http://schemas.microsoft.com/office/drawing/2014/main" id="{EEABF260-0913-E583-5B47-010AD17E5A52}"/>
              </a:ext>
            </a:extLst>
          </p:cNvPr>
          <p:cNvPicPr>
            <a:picLocks noChangeAspect="1"/>
          </p:cNvPicPr>
          <p:nvPr/>
        </p:nvPicPr>
        <p:blipFill>
          <a:blip r:embed="rId3"/>
          <a:stretch>
            <a:fillRect/>
          </a:stretch>
        </p:blipFill>
        <p:spPr>
          <a:xfrm>
            <a:off x="10033301" y="9899725"/>
            <a:ext cx="8254699" cy="402371"/>
          </a:xfrm>
          <a:prstGeom prst="rect">
            <a:avLst/>
          </a:prstGeom>
        </p:spPr>
      </p:pic>
      <p:sp>
        <p:nvSpPr>
          <p:cNvPr id="8" name="object 2">
            <a:extLst>
              <a:ext uri="{FF2B5EF4-FFF2-40B4-BE49-F238E27FC236}">
                <a16:creationId xmlns:a16="http://schemas.microsoft.com/office/drawing/2014/main" id="{80725989-5706-C8AF-CF42-DAA651BC2413}"/>
              </a:ext>
            </a:extLst>
          </p:cNvPr>
          <p:cNvSpPr/>
          <p:nvPr/>
        </p:nvSpPr>
        <p:spPr>
          <a:xfrm>
            <a:off x="0" y="-42648"/>
            <a:ext cx="8601710" cy="415290"/>
          </a:xfrm>
          <a:custGeom>
            <a:avLst/>
            <a:gdLst/>
            <a:ahLst/>
            <a:cxnLst/>
            <a:rect l="l" t="t" r="r" b="b"/>
            <a:pathLst>
              <a:path w="8601710" h="415290">
                <a:moveTo>
                  <a:pt x="8601544" y="414763"/>
                </a:moveTo>
                <a:lnTo>
                  <a:pt x="0" y="414763"/>
                </a:lnTo>
                <a:lnTo>
                  <a:pt x="0" y="0"/>
                </a:lnTo>
                <a:lnTo>
                  <a:pt x="8601544" y="0"/>
                </a:lnTo>
                <a:lnTo>
                  <a:pt x="8601544" y="414763"/>
                </a:lnTo>
                <a:close/>
              </a:path>
            </a:pathLst>
          </a:custGeom>
          <a:solidFill>
            <a:srgbClr val="00B050"/>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F877B9E-2413-9273-308B-0C7F643E4E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1200" y="-7908"/>
            <a:ext cx="8686800" cy="10028208"/>
          </a:xfrm>
          <a:prstGeom prst="rect">
            <a:avLst/>
          </a:prstGeom>
        </p:spPr>
      </p:pic>
      <p:sp>
        <p:nvSpPr>
          <p:cNvPr id="11" name="PlaceHolder 1">
            <a:extLst>
              <a:ext uri="{FF2B5EF4-FFF2-40B4-BE49-F238E27FC236}">
                <a16:creationId xmlns:a16="http://schemas.microsoft.com/office/drawing/2014/main" id="{A80CAB25-E868-F58C-ABE5-3437702945DD}"/>
              </a:ext>
            </a:extLst>
          </p:cNvPr>
          <p:cNvSpPr>
            <a:spLocks noGrp="1"/>
          </p:cNvSpPr>
          <p:nvPr>
            <p:ph type="title"/>
          </p:nvPr>
        </p:nvSpPr>
        <p:spPr>
          <a:xfrm>
            <a:off x="685800" y="1790700"/>
            <a:ext cx="6492240" cy="2103120"/>
          </a:xfrm>
          <a:prstGeom prst="rect">
            <a:avLst/>
          </a:prstGeom>
          <a:noFill/>
          <a:ln w="0">
            <a:noFill/>
          </a:ln>
        </p:spPr>
        <p:txBody>
          <a:bodyPr lIns="91440" tIns="91440" rIns="91440" bIns="91440" anchor="b">
            <a:noAutofit/>
          </a:bodyPr>
          <a:lstStyle/>
          <a:p>
            <a:pPr indent="0">
              <a:lnSpc>
                <a:spcPct val="100000"/>
              </a:lnSpc>
              <a:buNone/>
              <a:tabLst>
                <a:tab pos="0" algn="l"/>
              </a:tabLst>
            </a:pPr>
            <a:r>
              <a:rPr lang="en" sz="9600" b="0" strike="noStrike" spc="-1" dirty="0">
                <a:solidFill>
                  <a:schemeClr val="dk1"/>
                </a:solidFill>
                <a:latin typeface="Trebuchet MS" panose="020B0603020202020204" pitchFamily="34" charset="0"/>
                <a:ea typeface="Funnel Display"/>
              </a:rPr>
              <a:t>Thank you!</a:t>
            </a:r>
            <a:endParaRPr lang="fr-FR" sz="9600" b="0" strike="noStrike" spc="-1" dirty="0">
              <a:solidFill>
                <a:schemeClr val="dk1"/>
              </a:solidFill>
              <a:latin typeface="Trebuchet MS" panose="020B0603020202020204" pitchFamily="34" charset="0"/>
            </a:endParaRPr>
          </a:p>
        </p:txBody>
      </p:sp>
      <p:sp>
        <p:nvSpPr>
          <p:cNvPr id="12" name="PlaceHolder 2">
            <a:extLst>
              <a:ext uri="{FF2B5EF4-FFF2-40B4-BE49-F238E27FC236}">
                <a16:creationId xmlns:a16="http://schemas.microsoft.com/office/drawing/2014/main" id="{7523E339-E314-38C6-3D87-8DA59BE1E6F6}"/>
              </a:ext>
            </a:extLst>
          </p:cNvPr>
          <p:cNvSpPr txBox="1">
            <a:spLocks/>
          </p:cNvSpPr>
          <p:nvPr/>
        </p:nvSpPr>
        <p:spPr>
          <a:xfrm>
            <a:off x="685800" y="4762500"/>
            <a:ext cx="8321040" cy="2103120"/>
          </a:xfrm>
          <a:prstGeom prst="rect">
            <a:avLst/>
          </a:prstGeom>
          <a:noFill/>
          <a:ln w="0">
            <a:noFill/>
          </a:ln>
        </p:spPr>
        <p:txBody>
          <a:bodyPr wrap="square" lIns="91440" tIns="91440" rIns="91440" bIns="91440" anchor="ctr">
            <a:normAutofit/>
          </a:bodyPr>
          <a:lstStyle>
            <a:lvl1pPr>
              <a:defRPr sz="6000" b="0" i="0">
                <a:solidFill>
                  <a:srgbClr val="1C1126"/>
                </a:solidFill>
                <a:latin typeface="Lucida Sans Unicode"/>
                <a:ea typeface="+mj-ea"/>
                <a:cs typeface="Lucida Sans Unicode"/>
              </a:defRPr>
            </a:lvl1pPr>
          </a:lstStyle>
          <a:p>
            <a:pPr>
              <a:tabLst>
                <a:tab pos="0" algn="l"/>
              </a:tabLst>
            </a:pPr>
            <a:r>
              <a:rPr lang="en" sz="4400" spc="-1" dirty="0">
                <a:solidFill>
                  <a:schemeClr val="dk1"/>
                </a:solidFill>
                <a:latin typeface="DM Sans"/>
                <a:ea typeface="DM Sans"/>
              </a:rPr>
              <a:t>Do you have any questions?</a:t>
            </a:r>
            <a:endParaRPr lang="en-US" sz="4400" spc="-1" dirty="0">
              <a:solidFill>
                <a:srgbClr val="000000"/>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9932497"/>
            <a:ext cx="18288000" cy="354965"/>
          </a:xfrm>
          <a:custGeom>
            <a:avLst/>
            <a:gdLst/>
            <a:ahLst/>
            <a:cxnLst/>
            <a:rect l="l" t="t" r="r" b="b"/>
            <a:pathLst>
              <a:path w="18288000" h="354965">
                <a:moveTo>
                  <a:pt x="18288000" y="354501"/>
                </a:moveTo>
                <a:lnTo>
                  <a:pt x="0" y="354501"/>
                </a:lnTo>
                <a:lnTo>
                  <a:pt x="0" y="0"/>
                </a:lnTo>
                <a:lnTo>
                  <a:pt x="18288000" y="0"/>
                </a:lnTo>
                <a:lnTo>
                  <a:pt x="18288000" y="354501"/>
                </a:lnTo>
                <a:close/>
              </a:path>
            </a:pathLst>
          </a:custGeom>
          <a:solidFill>
            <a:srgbClr val="00B050"/>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grpSp>
        <p:nvGrpSpPr>
          <p:cNvPr id="3" name="object 3"/>
          <p:cNvGrpSpPr/>
          <p:nvPr/>
        </p:nvGrpSpPr>
        <p:grpSpPr>
          <a:xfrm>
            <a:off x="525171" y="0"/>
            <a:ext cx="17498263" cy="4076065"/>
            <a:chOff x="525171" y="0"/>
            <a:chExt cx="17498263" cy="4076065"/>
          </a:xfrm>
        </p:grpSpPr>
        <p:sp>
          <p:nvSpPr>
            <p:cNvPr id="4" name="object 4"/>
            <p:cNvSpPr/>
            <p:nvPr/>
          </p:nvSpPr>
          <p:spPr>
            <a:xfrm>
              <a:off x="2564424" y="0"/>
              <a:ext cx="13159740" cy="4076065"/>
            </a:xfrm>
            <a:custGeom>
              <a:avLst/>
              <a:gdLst/>
              <a:ahLst/>
              <a:cxnLst/>
              <a:rect l="l" t="t" r="r" b="b"/>
              <a:pathLst>
                <a:path w="13159740" h="4076065">
                  <a:moveTo>
                    <a:pt x="13156964" y="11657"/>
                  </a:moveTo>
                  <a:lnTo>
                    <a:pt x="2185" y="11657"/>
                  </a:lnTo>
                  <a:lnTo>
                    <a:pt x="0" y="0"/>
                  </a:lnTo>
                  <a:lnTo>
                    <a:pt x="13159150" y="0"/>
                  </a:lnTo>
                  <a:lnTo>
                    <a:pt x="13156964" y="11657"/>
                  </a:lnTo>
                  <a:close/>
                </a:path>
                <a:path w="13159740" h="4076065">
                  <a:moveTo>
                    <a:pt x="13083238" y="138657"/>
                  </a:moveTo>
                  <a:lnTo>
                    <a:pt x="75912" y="138657"/>
                  </a:lnTo>
                  <a:lnTo>
                    <a:pt x="50954" y="11657"/>
                  </a:lnTo>
                  <a:lnTo>
                    <a:pt x="13108195" y="11657"/>
                  </a:lnTo>
                  <a:lnTo>
                    <a:pt x="13083238" y="138657"/>
                  </a:lnTo>
                  <a:close/>
                </a:path>
                <a:path w="13159740" h="4076065">
                  <a:moveTo>
                    <a:pt x="13032187" y="265657"/>
                  </a:moveTo>
                  <a:lnTo>
                    <a:pt x="126963" y="265657"/>
                  </a:lnTo>
                  <a:lnTo>
                    <a:pt x="101248" y="138657"/>
                  </a:lnTo>
                  <a:lnTo>
                    <a:pt x="13057901" y="138657"/>
                  </a:lnTo>
                  <a:lnTo>
                    <a:pt x="13032187" y="265657"/>
                  </a:lnTo>
                  <a:close/>
                </a:path>
                <a:path w="13159740" h="4076065">
                  <a:moveTo>
                    <a:pt x="12952798" y="392657"/>
                  </a:moveTo>
                  <a:lnTo>
                    <a:pt x="206352" y="392657"/>
                  </a:lnTo>
                  <a:lnTo>
                    <a:pt x="179516" y="265657"/>
                  </a:lnTo>
                  <a:lnTo>
                    <a:pt x="12979633" y="265657"/>
                  </a:lnTo>
                  <a:lnTo>
                    <a:pt x="12952798" y="392657"/>
                  </a:lnTo>
                  <a:close/>
                </a:path>
                <a:path w="13159740" h="4076065">
                  <a:moveTo>
                    <a:pt x="12898018" y="519657"/>
                  </a:moveTo>
                  <a:lnTo>
                    <a:pt x="261131" y="519657"/>
                  </a:lnTo>
                  <a:lnTo>
                    <a:pt x="233557" y="392657"/>
                  </a:lnTo>
                  <a:lnTo>
                    <a:pt x="12925592" y="392657"/>
                  </a:lnTo>
                  <a:lnTo>
                    <a:pt x="12898018" y="519657"/>
                  </a:lnTo>
                  <a:close/>
                </a:path>
                <a:path w="13159740" h="4076065">
                  <a:moveTo>
                    <a:pt x="12813107" y="646657"/>
                  </a:moveTo>
                  <a:lnTo>
                    <a:pt x="346043" y="646657"/>
                  </a:lnTo>
                  <a:lnTo>
                    <a:pt x="317376" y="519657"/>
                  </a:lnTo>
                  <a:lnTo>
                    <a:pt x="12841774" y="519657"/>
                  </a:lnTo>
                  <a:lnTo>
                    <a:pt x="12813107" y="646657"/>
                  </a:lnTo>
                  <a:close/>
                </a:path>
                <a:path w="13159740" h="4076065">
                  <a:moveTo>
                    <a:pt x="12724949" y="773657"/>
                  </a:moveTo>
                  <a:lnTo>
                    <a:pt x="434200" y="773657"/>
                  </a:lnTo>
                  <a:lnTo>
                    <a:pt x="404457" y="646657"/>
                  </a:lnTo>
                  <a:lnTo>
                    <a:pt x="12754693" y="646657"/>
                  </a:lnTo>
                  <a:lnTo>
                    <a:pt x="12724949" y="773657"/>
                  </a:lnTo>
                  <a:close/>
                </a:path>
                <a:path w="13159740" h="4076065">
                  <a:moveTo>
                    <a:pt x="12664399" y="900657"/>
                  </a:moveTo>
                  <a:lnTo>
                    <a:pt x="494750" y="900657"/>
                  </a:lnTo>
                  <a:lnTo>
                    <a:pt x="464299" y="773657"/>
                  </a:lnTo>
                  <a:lnTo>
                    <a:pt x="12694851" y="773657"/>
                  </a:lnTo>
                  <a:lnTo>
                    <a:pt x="12664399" y="900657"/>
                  </a:lnTo>
                  <a:close/>
                </a:path>
                <a:path w="13159740" h="4076065">
                  <a:moveTo>
                    <a:pt x="12570944" y="1027657"/>
                  </a:moveTo>
                  <a:lnTo>
                    <a:pt x="588206" y="1027657"/>
                  </a:lnTo>
                  <a:lnTo>
                    <a:pt x="556706" y="900657"/>
                  </a:lnTo>
                  <a:lnTo>
                    <a:pt x="12602444" y="900657"/>
                  </a:lnTo>
                  <a:lnTo>
                    <a:pt x="12570944" y="1027657"/>
                  </a:lnTo>
                  <a:close/>
                </a:path>
                <a:path w="13159740" h="4076065">
                  <a:moveTo>
                    <a:pt x="12474377" y="1154657"/>
                  </a:moveTo>
                  <a:lnTo>
                    <a:pt x="684773" y="1154657"/>
                  </a:lnTo>
                  <a:lnTo>
                    <a:pt x="652241" y="1027657"/>
                  </a:lnTo>
                  <a:lnTo>
                    <a:pt x="12506908" y="1027657"/>
                  </a:lnTo>
                  <a:lnTo>
                    <a:pt x="12474377" y="1154657"/>
                  </a:lnTo>
                  <a:close/>
                </a:path>
                <a:path w="13159740" h="4076065">
                  <a:moveTo>
                    <a:pt x="12374749" y="1281657"/>
                  </a:moveTo>
                  <a:lnTo>
                    <a:pt x="784401" y="1281657"/>
                  </a:lnTo>
                  <a:lnTo>
                    <a:pt x="750854" y="1154657"/>
                  </a:lnTo>
                  <a:lnTo>
                    <a:pt x="12408295" y="1154657"/>
                  </a:lnTo>
                  <a:lnTo>
                    <a:pt x="12374749" y="1281657"/>
                  </a:lnTo>
                  <a:close/>
                </a:path>
                <a:path w="13159740" h="4076065">
                  <a:moveTo>
                    <a:pt x="12272110" y="1408657"/>
                  </a:moveTo>
                  <a:lnTo>
                    <a:pt x="887039" y="1408657"/>
                  </a:lnTo>
                  <a:lnTo>
                    <a:pt x="852495" y="1281657"/>
                  </a:lnTo>
                  <a:lnTo>
                    <a:pt x="12306654" y="1281657"/>
                  </a:lnTo>
                  <a:lnTo>
                    <a:pt x="12272110" y="1408657"/>
                  </a:lnTo>
                  <a:close/>
                </a:path>
                <a:path w="13159740" h="4076065">
                  <a:moveTo>
                    <a:pt x="12202037" y="1535657"/>
                  </a:moveTo>
                  <a:lnTo>
                    <a:pt x="957113" y="1535657"/>
                  </a:lnTo>
                  <a:lnTo>
                    <a:pt x="921912" y="1408657"/>
                  </a:lnTo>
                  <a:lnTo>
                    <a:pt x="12237237" y="1408657"/>
                  </a:lnTo>
                  <a:lnTo>
                    <a:pt x="12202037" y="1535657"/>
                  </a:lnTo>
                  <a:close/>
                </a:path>
                <a:path w="13159740" h="4076065">
                  <a:moveTo>
                    <a:pt x="12094493" y="1662657"/>
                  </a:moveTo>
                  <a:lnTo>
                    <a:pt x="1064656" y="1662657"/>
                  </a:lnTo>
                  <a:lnTo>
                    <a:pt x="1028486" y="1535657"/>
                  </a:lnTo>
                  <a:lnTo>
                    <a:pt x="12130663" y="1535657"/>
                  </a:lnTo>
                  <a:lnTo>
                    <a:pt x="12094493" y="1662657"/>
                  </a:lnTo>
                  <a:close/>
                </a:path>
                <a:path w="13159740" h="4076065">
                  <a:moveTo>
                    <a:pt x="11984073" y="1789657"/>
                  </a:moveTo>
                  <a:lnTo>
                    <a:pt x="1175076" y="1789657"/>
                  </a:lnTo>
                  <a:lnTo>
                    <a:pt x="1137953" y="1662657"/>
                  </a:lnTo>
                  <a:lnTo>
                    <a:pt x="12021196" y="1662657"/>
                  </a:lnTo>
                  <a:lnTo>
                    <a:pt x="11984073" y="1789657"/>
                  </a:lnTo>
                  <a:close/>
                </a:path>
                <a:path w="13159740" h="4076065">
                  <a:moveTo>
                    <a:pt x="11832460" y="1916657"/>
                  </a:moveTo>
                  <a:lnTo>
                    <a:pt x="1326689" y="1916657"/>
                  </a:lnTo>
                  <a:lnTo>
                    <a:pt x="1288322" y="1789657"/>
                  </a:lnTo>
                  <a:lnTo>
                    <a:pt x="11870828" y="1789657"/>
                  </a:lnTo>
                  <a:lnTo>
                    <a:pt x="11832460" y="1916657"/>
                  </a:lnTo>
                  <a:close/>
                </a:path>
                <a:path w="13159740" h="4076065">
                  <a:moveTo>
                    <a:pt x="11715526" y="2043657"/>
                  </a:moveTo>
                  <a:lnTo>
                    <a:pt x="1443623" y="2043657"/>
                  </a:lnTo>
                  <a:lnTo>
                    <a:pt x="1404342" y="1916657"/>
                  </a:lnTo>
                  <a:lnTo>
                    <a:pt x="11754807" y="1916657"/>
                  </a:lnTo>
                  <a:lnTo>
                    <a:pt x="11715526" y="2043657"/>
                  </a:lnTo>
                  <a:close/>
                </a:path>
                <a:path w="13159740" h="4076065">
                  <a:moveTo>
                    <a:pt x="11595884" y="2170657"/>
                  </a:moveTo>
                  <a:lnTo>
                    <a:pt x="1563265" y="2170657"/>
                  </a:lnTo>
                  <a:lnTo>
                    <a:pt x="1523087" y="2043657"/>
                  </a:lnTo>
                  <a:lnTo>
                    <a:pt x="11636063" y="2043657"/>
                  </a:lnTo>
                  <a:lnTo>
                    <a:pt x="11595884" y="2170657"/>
                  </a:lnTo>
                  <a:close/>
                </a:path>
                <a:path w="13159740" h="4076065">
                  <a:moveTo>
                    <a:pt x="11473585" y="2297657"/>
                  </a:moveTo>
                  <a:lnTo>
                    <a:pt x="1685564" y="2297657"/>
                  </a:lnTo>
                  <a:lnTo>
                    <a:pt x="1644506" y="2170657"/>
                  </a:lnTo>
                  <a:lnTo>
                    <a:pt x="11514644" y="2170657"/>
                  </a:lnTo>
                  <a:lnTo>
                    <a:pt x="11473585" y="2297657"/>
                  </a:lnTo>
                  <a:close/>
                </a:path>
                <a:path w="13159740" h="4076065">
                  <a:moveTo>
                    <a:pt x="11306473" y="2424657"/>
                  </a:moveTo>
                  <a:lnTo>
                    <a:pt x="1852676" y="2424657"/>
                  </a:lnTo>
                  <a:lnTo>
                    <a:pt x="1810470" y="2297657"/>
                  </a:lnTo>
                  <a:lnTo>
                    <a:pt x="11348679" y="2297657"/>
                  </a:lnTo>
                  <a:lnTo>
                    <a:pt x="11306473" y="2424657"/>
                  </a:lnTo>
                  <a:close/>
                </a:path>
                <a:path w="13159740" h="4076065">
                  <a:moveTo>
                    <a:pt x="11178170" y="2551657"/>
                  </a:moveTo>
                  <a:lnTo>
                    <a:pt x="1980979" y="2551657"/>
                  </a:lnTo>
                  <a:lnTo>
                    <a:pt x="1937932" y="2424657"/>
                  </a:lnTo>
                  <a:lnTo>
                    <a:pt x="11221217" y="2424657"/>
                  </a:lnTo>
                  <a:lnTo>
                    <a:pt x="11178170" y="2551657"/>
                  </a:lnTo>
                  <a:close/>
                </a:path>
                <a:path w="13159740" h="4076065">
                  <a:moveTo>
                    <a:pt x="11003237" y="2678657"/>
                  </a:moveTo>
                  <a:lnTo>
                    <a:pt x="2155913" y="2678657"/>
                  </a:lnTo>
                  <a:lnTo>
                    <a:pt x="2111771" y="2551657"/>
                  </a:lnTo>
                  <a:lnTo>
                    <a:pt x="11047378" y="2551657"/>
                  </a:lnTo>
                  <a:lnTo>
                    <a:pt x="11003237" y="2678657"/>
                  </a:lnTo>
                  <a:close/>
                </a:path>
                <a:path w="13159740" h="4076065">
                  <a:moveTo>
                    <a:pt x="10823998" y="2805657"/>
                  </a:moveTo>
                  <a:lnTo>
                    <a:pt x="2335152" y="2805657"/>
                  </a:lnTo>
                  <a:lnTo>
                    <a:pt x="2289945" y="2678657"/>
                  </a:lnTo>
                  <a:lnTo>
                    <a:pt x="10869204" y="2678657"/>
                  </a:lnTo>
                  <a:lnTo>
                    <a:pt x="10823998" y="2805657"/>
                  </a:lnTo>
                  <a:close/>
                </a:path>
                <a:path w="13159740" h="4076065">
                  <a:moveTo>
                    <a:pt x="10640573" y="2932657"/>
                  </a:moveTo>
                  <a:lnTo>
                    <a:pt x="2518577" y="2932657"/>
                  </a:lnTo>
                  <a:lnTo>
                    <a:pt x="2472335" y="2805657"/>
                  </a:lnTo>
                  <a:lnTo>
                    <a:pt x="10686815" y="2805657"/>
                  </a:lnTo>
                  <a:lnTo>
                    <a:pt x="10640573" y="2932657"/>
                  </a:lnTo>
                  <a:close/>
                </a:path>
                <a:path w="13159740" h="4076065">
                  <a:moveTo>
                    <a:pt x="10453082" y="3059657"/>
                  </a:moveTo>
                  <a:lnTo>
                    <a:pt x="2706067" y="3059657"/>
                  </a:lnTo>
                  <a:lnTo>
                    <a:pt x="2658820" y="2932657"/>
                  </a:lnTo>
                  <a:lnTo>
                    <a:pt x="10500329" y="2932657"/>
                  </a:lnTo>
                  <a:lnTo>
                    <a:pt x="10453082" y="3059657"/>
                  </a:lnTo>
                  <a:close/>
                </a:path>
                <a:path w="13159740" h="4076065">
                  <a:moveTo>
                    <a:pt x="10261645" y="3186657"/>
                  </a:moveTo>
                  <a:lnTo>
                    <a:pt x="2897504" y="3186657"/>
                  </a:lnTo>
                  <a:lnTo>
                    <a:pt x="2849282" y="3059657"/>
                  </a:lnTo>
                  <a:lnTo>
                    <a:pt x="10309868" y="3059657"/>
                  </a:lnTo>
                  <a:lnTo>
                    <a:pt x="10261645" y="3186657"/>
                  </a:lnTo>
                  <a:close/>
                </a:path>
                <a:path w="13159740" h="4076065">
                  <a:moveTo>
                    <a:pt x="10016981" y="3313657"/>
                  </a:moveTo>
                  <a:lnTo>
                    <a:pt x="3142168" y="3313657"/>
                  </a:lnTo>
                  <a:lnTo>
                    <a:pt x="3092768" y="3186657"/>
                  </a:lnTo>
                  <a:lnTo>
                    <a:pt x="10066381" y="3186657"/>
                  </a:lnTo>
                  <a:lnTo>
                    <a:pt x="10016981" y="3313657"/>
                  </a:lnTo>
                  <a:close/>
                </a:path>
                <a:path w="13159740" h="4076065">
                  <a:moveTo>
                    <a:pt x="9817102" y="3440657"/>
                  </a:moveTo>
                  <a:lnTo>
                    <a:pt x="3342047" y="3440657"/>
                  </a:lnTo>
                  <a:lnTo>
                    <a:pt x="3291739" y="3313657"/>
                  </a:lnTo>
                  <a:lnTo>
                    <a:pt x="9867410" y="3313657"/>
                  </a:lnTo>
                  <a:lnTo>
                    <a:pt x="9817102" y="3440657"/>
                  </a:lnTo>
                  <a:close/>
                </a:path>
                <a:path w="13159740" h="4076065">
                  <a:moveTo>
                    <a:pt x="9510651" y="3567657"/>
                  </a:moveTo>
                  <a:lnTo>
                    <a:pt x="3648499" y="3567657"/>
                  </a:lnTo>
                  <a:lnTo>
                    <a:pt x="3596885" y="3440657"/>
                  </a:lnTo>
                  <a:lnTo>
                    <a:pt x="9562265" y="3440657"/>
                  </a:lnTo>
                  <a:lnTo>
                    <a:pt x="9510651" y="3567657"/>
                  </a:lnTo>
                  <a:close/>
                </a:path>
                <a:path w="13159740" h="4076065">
                  <a:moveTo>
                    <a:pt x="9249451" y="3694657"/>
                  </a:moveTo>
                  <a:lnTo>
                    <a:pt x="3909698" y="3694657"/>
                  </a:lnTo>
                  <a:lnTo>
                    <a:pt x="3857047" y="3567657"/>
                  </a:lnTo>
                  <a:lnTo>
                    <a:pt x="9302102" y="3567657"/>
                  </a:lnTo>
                  <a:lnTo>
                    <a:pt x="9249451" y="3694657"/>
                  </a:lnTo>
                  <a:close/>
                </a:path>
                <a:path w="13159740" h="4076065">
                  <a:moveTo>
                    <a:pt x="8875349" y="3821657"/>
                  </a:moveTo>
                  <a:lnTo>
                    <a:pt x="4283800" y="3821657"/>
                  </a:lnTo>
                  <a:lnTo>
                    <a:pt x="4229776" y="3694657"/>
                  </a:lnTo>
                  <a:lnTo>
                    <a:pt x="8929374" y="3694657"/>
                  </a:lnTo>
                  <a:lnTo>
                    <a:pt x="8875349" y="3821657"/>
                  </a:lnTo>
                  <a:close/>
                </a:path>
                <a:path w="13159740" h="4076065">
                  <a:moveTo>
                    <a:pt x="8436520" y="3948657"/>
                  </a:moveTo>
                  <a:lnTo>
                    <a:pt x="4722629" y="3948657"/>
                  </a:lnTo>
                  <a:lnTo>
                    <a:pt x="4667148" y="3821657"/>
                  </a:lnTo>
                  <a:lnTo>
                    <a:pt x="8492001" y="3821657"/>
                  </a:lnTo>
                  <a:lnTo>
                    <a:pt x="8436520" y="3948657"/>
                  </a:lnTo>
                  <a:close/>
                </a:path>
                <a:path w="13159740" h="4076065">
                  <a:moveTo>
                    <a:pt x="7929592" y="4075657"/>
                  </a:moveTo>
                  <a:lnTo>
                    <a:pt x="5229557" y="4075657"/>
                  </a:lnTo>
                  <a:lnTo>
                    <a:pt x="5172579" y="3948657"/>
                  </a:lnTo>
                  <a:lnTo>
                    <a:pt x="7986570" y="3948657"/>
                  </a:lnTo>
                  <a:lnTo>
                    <a:pt x="7929592" y="4075657"/>
                  </a:lnTo>
                  <a:close/>
                </a:path>
              </a:pathLst>
            </a:custGeom>
            <a:solidFill>
              <a:srgbClr val="E1E1E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3" name="object 13"/>
            <p:cNvSpPr/>
            <p:nvPr/>
          </p:nvSpPr>
          <p:spPr>
            <a:xfrm>
              <a:off x="16821556" y="1912779"/>
              <a:ext cx="289560" cy="289560"/>
            </a:xfrm>
            <a:custGeom>
              <a:avLst/>
              <a:gdLst/>
              <a:ahLst/>
              <a:cxnLst/>
              <a:rect l="l" t="t" r="r" b="b"/>
              <a:pathLst>
                <a:path w="289559" h="289560">
                  <a:moveTo>
                    <a:pt x="186501" y="289145"/>
                  </a:moveTo>
                  <a:lnTo>
                    <a:pt x="0" y="102519"/>
                  </a:lnTo>
                  <a:lnTo>
                    <a:pt x="102519" y="0"/>
                  </a:lnTo>
                  <a:lnTo>
                    <a:pt x="289145" y="186501"/>
                  </a:lnTo>
                  <a:lnTo>
                    <a:pt x="186501" y="289145"/>
                  </a:lnTo>
                  <a:close/>
                </a:path>
              </a:pathLst>
            </a:custGeom>
            <a:solidFill>
              <a:srgbClr val="E1E1E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14" name="object 14"/>
            <p:cNvSpPr/>
            <p:nvPr/>
          </p:nvSpPr>
          <p:spPr>
            <a:xfrm>
              <a:off x="15554554" y="645781"/>
              <a:ext cx="2468880" cy="2468880"/>
            </a:xfrm>
            <a:custGeom>
              <a:avLst/>
              <a:gdLst/>
              <a:ahLst/>
              <a:cxnLst/>
              <a:rect l="l" t="t" r="r" b="b"/>
              <a:pathLst>
                <a:path w="2468880" h="2468880">
                  <a:moveTo>
                    <a:pt x="1609204" y="804608"/>
                  </a:moveTo>
                  <a:lnTo>
                    <a:pt x="1607997" y="760501"/>
                  </a:lnTo>
                  <a:lnTo>
                    <a:pt x="1604391" y="716508"/>
                  </a:lnTo>
                  <a:lnTo>
                    <a:pt x="1598383" y="672719"/>
                  </a:lnTo>
                  <a:lnTo>
                    <a:pt x="1589963" y="629246"/>
                  </a:lnTo>
                  <a:lnTo>
                    <a:pt x="1579143" y="586219"/>
                  </a:lnTo>
                  <a:lnTo>
                    <a:pt x="1565910" y="543712"/>
                  </a:lnTo>
                  <a:lnTo>
                    <a:pt x="1550276" y="501840"/>
                  </a:lnTo>
                  <a:lnTo>
                    <a:pt x="1532242" y="460730"/>
                  </a:lnTo>
                  <a:lnTo>
                    <a:pt x="1511795" y="420471"/>
                  </a:lnTo>
                  <a:lnTo>
                    <a:pt x="1488948" y="381165"/>
                  </a:lnTo>
                  <a:lnTo>
                    <a:pt x="1463687" y="342938"/>
                  </a:lnTo>
                  <a:lnTo>
                    <a:pt x="1436027" y="305879"/>
                  </a:lnTo>
                  <a:lnTo>
                    <a:pt x="1413751" y="279374"/>
                  </a:lnTo>
                  <a:lnTo>
                    <a:pt x="1413751" y="782370"/>
                  </a:lnTo>
                  <a:lnTo>
                    <a:pt x="1413751" y="826935"/>
                  </a:lnTo>
                  <a:lnTo>
                    <a:pt x="1410512" y="871410"/>
                  </a:lnTo>
                  <a:lnTo>
                    <a:pt x="1404035" y="915581"/>
                  </a:lnTo>
                  <a:lnTo>
                    <a:pt x="1394320" y="959281"/>
                  </a:lnTo>
                  <a:lnTo>
                    <a:pt x="1381366" y="1002309"/>
                  </a:lnTo>
                  <a:lnTo>
                    <a:pt x="1365173" y="1044473"/>
                  </a:lnTo>
                  <a:lnTo>
                    <a:pt x="1345742" y="1085583"/>
                  </a:lnTo>
                  <a:lnTo>
                    <a:pt x="1323073" y="1125448"/>
                  </a:lnTo>
                  <a:lnTo>
                    <a:pt x="1297165" y="1163878"/>
                  </a:lnTo>
                  <a:lnTo>
                    <a:pt x="1268031" y="1200670"/>
                  </a:lnTo>
                  <a:lnTo>
                    <a:pt x="1235646" y="1235646"/>
                  </a:lnTo>
                  <a:lnTo>
                    <a:pt x="1200683" y="1268031"/>
                  </a:lnTo>
                  <a:lnTo>
                    <a:pt x="1163904" y="1297178"/>
                  </a:lnTo>
                  <a:lnTo>
                    <a:pt x="1125486" y="1323086"/>
                  </a:lnTo>
                  <a:lnTo>
                    <a:pt x="1085646" y="1345768"/>
                  </a:lnTo>
                  <a:lnTo>
                    <a:pt x="1044549" y="1365199"/>
                  </a:lnTo>
                  <a:lnTo>
                    <a:pt x="1002385" y="1381391"/>
                  </a:lnTo>
                  <a:lnTo>
                    <a:pt x="959370" y="1394358"/>
                  </a:lnTo>
                  <a:lnTo>
                    <a:pt x="915670" y="1404073"/>
                  </a:lnTo>
                  <a:lnTo>
                    <a:pt x="871486" y="1410550"/>
                  </a:lnTo>
                  <a:lnTo>
                    <a:pt x="826985" y="1413802"/>
                  </a:lnTo>
                  <a:lnTo>
                    <a:pt x="782358" y="1413802"/>
                  </a:lnTo>
                  <a:lnTo>
                    <a:pt x="737895" y="1410550"/>
                  </a:lnTo>
                  <a:lnTo>
                    <a:pt x="693712" y="1404073"/>
                  </a:lnTo>
                  <a:lnTo>
                    <a:pt x="650011" y="1394358"/>
                  </a:lnTo>
                  <a:lnTo>
                    <a:pt x="606971" y="1381391"/>
                  </a:lnTo>
                  <a:lnTo>
                    <a:pt x="564794" y="1365199"/>
                  </a:lnTo>
                  <a:lnTo>
                    <a:pt x="523671" y="1345768"/>
                  </a:lnTo>
                  <a:lnTo>
                    <a:pt x="483806" y="1323086"/>
                  </a:lnTo>
                  <a:lnTo>
                    <a:pt x="445363" y="1297178"/>
                  </a:lnTo>
                  <a:lnTo>
                    <a:pt x="408546" y="1268031"/>
                  </a:lnTo>
                  <a:lnTo>
                    <a:pt x="373557" y="1235646"/>
                  </a:lnTo>
                  <a:lnTo>
                    <a:pt x="341172" y="1200670"/>
                  </a:lnTo>
                  <a:lnTo>
                    <a:pt x="312026" y="1163878"/>
                  </a:lnTo>
                  <a:lnTo>
                    <a:pt x="286118" y="1125448"/>
                  </a:lnTo>
                  <a:lnTo>
                    <a:pt x="263461" y="1085583"/>
                  </a:lnTo>
                  <a:lnTo>
                    <a:pt x="244030" y="1044473"/>
                  </a:lnTo>
                  <a:lnTo>
                    <a:pt x="227838" y="1002309"/>
                  </a:lnTo>
                  <a:lnTo>
                    <a:pt x="214884" y="959281"/>
                  </a:lnTo>
                  <a:lnTo>
                    <a:pt x="205168" y="915581"/>
                  </a:lnTo>
                  <a:lnTo>
                    <a:pt x="198691" y="871410"/>
                  </a:lnTo>
                  <a:lnTo>
                    <a:pt x="195453" y="826935"/>
                  </a:lnTo>
                  <a:lnTo>
                    <a:pt x="195453" y="782370"/>
                  </a:lnTo>
                  <a:lnTo>
                    <a:pt x="198691" y="737908"/>
                  </a:lnTo>
                  <a:lnTo>
                    <a:pt x="205168" y="693724"/>
                  </a:lnTo>
                  <a:lnTo>
                    <a:pt x="214884" y="650011"/>
                  </a:lnTo>
                  <a:lnTo>
                    <a:pt x="227838" y="606983"/>
                  </a:lnTo>
                  <a:lnTo>
                    <a:pt x="244030" y="564807"/>
                  </a:lnTo>
                  <a:lnTo>
                    <a:pt x="263461" y="523684"/>
                  </a:lnTo>
                  <a:lnTo>
                    <a:pt x="286118" y="483806"/>
                  </a:lnTo>
                  <a:lnTo>
                    <a:pt x="312026" y="445363"/>
                  </a:lnTo>
                  <a:lnTo>
                    <a:pt x="341172" y="408559"/>
                  </a:lnTo>
                  <a:lnTo>
                    <a:pt x="373557" y="373570"/>
                  </a:lnTo>
                  <a:lnTo>
                    <a:pt x="408546" y="341185"/>
                  </a:lnTo>
                  <a:lnTo>
                    <a:pt x="445363" y="312039"/>
                  </a:lnTo>
                  <a:lnTo>
                    <a:pt x="483806" y="286131"/>
                  </a:lnTo>
                  <a:lnTo>
                    <a:pt x="523671" y="263461"/>
                  </a:lnTo>
                  <a:lnTo>
                    <a:pt x="564794" y="244030"/>
                  </a:lnTo>
                  <a:lnTo>
                    <a:pt x="606971" y="227850"/>
                  </a:lnTo>
                  <a:lnTo>
                    <a:pt x="650011" y="214896"/>
                  </a:lnTo>
                  <a:lnTo>
                    <a:pt x="693712" y="205181"/>
                  </a:lnTo>
                  <a:lnTo>
                    <a:pt x="737895" y="198704"/>
                  </a:lnTo>
                  <a:lnTo>
                    <a:pt x="782358" y="195465"/>
                  </a:lnTo>
                  <a:lnTo>
                    <a:pt x="826922" y="195465"/>
                  </a:lnTo>
                  <a:lnTo>
                    <a:pt x="871397" y="198704"/>
                  </a:lnTo>
                  <a:lnTo>
                    <a:pt x="915581" y="205181"/>
                  </a:lnTo>
                  <a:lnTo>
                    <a:pt x="959281" y="214896"/>
                  </a:lnTo>
                  <a:lnTo>
                    <a:pt x="1002309" y="227850"/>
                  </a:lnTo>
                  <a:lnTo>
                    <a:pt x="1044473" y="244030"/>
                  </a:lnTo>
                  <a:lnTo>
                    <a:pt x="1085583" y="263461"/>
                  </a:lnTo>
                  <a:lnTo>
                    <a:pt x="1125448" y="286131"/>
                  </a:lnTo>
                  <a:lnTo>
                    <a:pt x="1163866" y="312039"/>
                  </a:lnTo>
                  <a:lnTo>
                    <a:pt x="1200670" y="341185"/>
                  </a:lnTo>
                  <a:lnTo>
                    <a:pt x="1235646" y="373570"/>
                  </a:lnTo>
                  <a:lnTo>
                    <a:pt x="1268031" y="408559"/>
                  </a:lnTo>
                  <a:lnTo>
                    <a:pt x="1297165" y="445363"/>
                  </a:lnTo>
                  <a:lnTo>
                    <a:pt x="1323073" y="483806"/>
                  </a:lnTo>
                  <a:lnTo>
                    <a:pt x="1345742" y="523684"/>
                  </a:lnTo>
                  <a:lnTo>
                    <a:pt x="1365173" y="564807"/>
                  </a:lnTo>
                  <a:lnTo>
                    <a:pt x="1381366" y="606983"/>
                  </a:lnTo>
                  <a:lnTo>
                    <a:pt x="1394320" y="650011"/>
                  </a:lnTo>
                  <a:lnTo>
                    <a:pt x="1404035" y="693724"/>
                  </a:lnTo>
                  <a:lnTo>
                    <a:pt x="1410512" y="737908"/>
                  </a:lnTo>
                  <a:lnTo>
                    <a:pt x="1413751" y="782370"/>
                  </a:lnTo>
                  <a:lnTo>
                    <a:pt x="1413751" y="279374"/>
                  </a:lnTo>
                  <a:lnTo>
                    <a:pt x="1405966" y="270103"/>
                  </a:lnTo>
                  <a:lnTo>
                    <a:pt x="1373492" y="235712"/>
                  </a:lnTo>
                  <a:lnTo>
                    <a:pt x="1339113" y="203238"/>
                  </a:lnTo>
                  <a:lnTo>
                    <a:pt x="1329855" y="195465"/>
                  </a:lnTo>
                  <a:lnTo>
                    <a:pt x="1303324" y="173177"/>
                  </a:lnTo>
                  <a:lnTo>
                    <a:pt x="1266266" y="145516"/>
                  </a:lnTo>
                  <a:lnTo>
                    <a:pt x="1228039" y="120256"/>
                  </a:lnTo>
                  <a:lnTo>
                    <a:pt x="1188732" y="97409"/>
                  </a:lnTo>
                  <a:lnTo>
                    <a:pt x="1148473" y="76962"/>
                  </a:lnTo>
                  <a:lnTo>
                    <a:pt x="1107363" y="58928"/>
                  </a:lnTo>
                  <a:lnTo>
                    <a:pt x="1065491" y="43294"/>
                  </a:lnTo>
                  <a:lnTo>
                    <a:pt x="1022997" y="30060"/>
                  </a:lnTo>
                  <a:lnTo>
                    <a:pt x="979957" y="19240"/>
                  </a:lnTo>
                  <a:lnTo>
                    <a:pt x="936485" y="10820"/>
                  </a:lnTo>
                  <a:lnTo>
                    <a:pt x="892708" y="4813"/>
                  </a:lnTo>
                  <a:lnTo>
                    <a:pt x="848702" y="1206"/>
                  </a:lnTo>
                  <a:lnTo>
                    <a:pt x="804595" y="0"/>
                  </a:lnTo>
                  <a:lnTo>
                    <a:pt x="760488" y="1206"/>
                  </a:lnTo>
                  <a:lnTo>
                    <a:pt x="716495" y="4813"/>
                  </a:lnTo>
                  <a:lnTo>
                    <a:pt x="672706" y="10820"/>
                  </a:lnTo>
                  <a:lnTo>
                    <a:pt x="629246" y="19240"/>
                  </a:lnTo>
                  <a:lnTo>
                    <a:pt x="586206" y="30060"/>
                  </a:lnTo>
                  <a:lnTo>
                    <a:pt x="543699" y="43294"/>
                  </a:lnTo>
                  <a:lnTo>
                    <a:pt x="501840" y="58928"/>
                  </a:lnTo>
                  <a:lnTo>
                    <a:pt x="460717" y="76962"/>
                  </a:lnTo>
                  <a:lnTo>
                    <a:pt x="420458" y="97409"/>
                  </a:lnTo>
                  <a:lnTo>
                    <a:pt x="381165" y="120256"/>
                  </a:lnTo>
                  <a:lnTo>
                    <a:pt x="342925" y="145516"/>
                  </a:lnTo>
                  <a:lnTo>
                    <a:pt x="305866" y="173177"/>
                  </a:lnTo>
                  <a:lnTo>
                    <a:pt x="270090" y="203238"/>
                  </a:lnTo>
                  <a:lnTo>
                    <a:pt x="235699" y="235712"/>
                  </a:lnTo>
                  <a:lnTo>
                    <a:pt x="203238" y="270103"/>
                  </a:lnTo>
                  <a:lnTo>
                    <a:pt x="173164" y="305879"/>
                  </a:lnTo>
                  <a:lnTo>
                    <a:pt x="145503" y="342938"/>
                  </a:lnTo>
                  <a:lnTo>
                    <a:pt x="120256" y="381165"/>
                  </a:lnTo>
                  <a:lnTo>
                    <a:pt x="97409" y="420471"/>
                  </a:lnTo>
                  <a:lnTo>
                    <a:pt x="76962" y="460730"/>
                  </a:lnTo>
                  <a:lnTo>
                    <a:pt x="58915" y="501840"/>
                  </a:lnTo>
                  <a:lnTo>
                    <a:pt x="43281" y="543712"/>
                  </a:lnTo>
                  <a:lnTo>
                    <a:pt x="30060" y="586219"/>
                  </a:lnTo>
                  <a:lnTo>
                    <a:pt x="19240" y="629246"/>
                  </a:lnTo>
                  <a:lnTo>
                    <a:pt x="10820" y="672719"/>
                  </a:lnTo>
                  <a:lnTo>
                    <a:pt x="4800" y="716508"/>
                  </a:lnTo>
                  <a:lnTo>
                    <a:pt x="1193" y="760501"/>
                  </a:lnTo>
                  <a:lnTo>
                    <a:pt x="0" y="804608"/>
                  </a:lnTo>
                  <a:lnTo>
                    <a:pt x="1193" y="848715"/>
                  </a:lnTo>
                  <a:lnTo>
                    <a:pt x="4800" y="892708"/>
                  </a:lnTo>
                  <a:lnTo>
                    <a:pt x="10820" y="936498"/>
                  </a:lnTo>
                  <a:lnTo>
                    <a:pt x="19240" y="979957"/>
                  </a:lnTo>
                  <a:lnTo>
                    <a:pt x="30060" y="1022997"/>
                  </a:lnTo>
                  <a:lnTo>
                    <a:pt x="43281" y="1065504"/>
                  </a:lnTo>
                  <a:lnTo>
                    <a:pt x="58915" y="1107363"/>
                  </a:lnTo>
                  <a:lnTo>
                    <a:pt x="76962" y="1148486"/>
                  </a:lnTo>
                  <a:lnTo>
                    <a:pt x="97409" y="1188745"/>
                  </a:lnTo>
                  <a:lnTo>
                    <a:pt x="120256" y="1228051"/>
                  </a:lnTo>
                  <a:lnTo>
                    <a:pt x="145503" y="1266278"/>
                  </a:lnTo>
                  <a:lnTo>
                    <a:pt x="173164" y="1303337"/>
                  </a:lnTo>
                  <a:lnTo>
                    <a:pt x="203238" y="1339113"/>
                  </a:lnTo>
                  <a:lnTo>
                    <a:pt x="235699" y="1373505"/>
                  </a:lnTo>
                  <a:lnTo>
                    <a:pt x="270090" y="1405978"/>
                  </a:lnTo>
                  <a:lnTo>
                    <a:pt x="305866" y="1436039"/>
                  </a:lnTo>
                  <a:lnTo>
                    <a:pt x="342925" y="1463700"/>
                  </a:lnTo>
                  <a:lnTo>
                    <a:pt x="381165" y="1488948"/>
                  </a:lnTo>
                  <a:lnTo>
                    <a:pt x="420458" y="1511808"/>
                  </a:lnTo>
                  <a:lnTo>
                    <a:pt x="460717" y="1532242"/>
                  </a:lnTo>
                  <a:lnTo>
                    <a:pt x="501840" y="1550289"/>
                  </a:lnTo>
                  <a:lnTo>
                    <a:pt x="543699" y="1565922"/>
                  </a:lnTo>
                  <a:lnTo>
                    <a:pt x="586206" y="1579143"/>
                  </a:lnTo>
                  <a:lnTo>
                    <a:pt x="629246" y="1589976"/>
                  </a:lnTo>
                  <a:lnTo>
                    <a:pt x="672706" y="1598383"/>
                  </a:lnTo>
                  <a:lnTo>
                    <a:pt x="716495" y="1604403"/>
                  </a:lnTo>
                  <a:lnTo>
                    <a:pt x="760488" y="1608010"/>
                  </a:lnTo>
                  <a:lnTo>
                    <a:pt x="804595" y="1609217"/>
                  </a:lnTo>
                  <a:lnTo>
                    <a:pt x="848702" y="1608010"/>
                  </a:lnTo>
                  <a:lnTo>
                    <a:pt x="892708" y="1604403"/>
                  </a:lnTo>
                  <a:lnTo>
                    <a:pt x="936485" y="1598383"/>
                  </a:lnTo>
                  <a:lnTo>
                    <a:pt x="979957" y="1589976"/>
                  </a:lnTo>
                  <a:lnTo>
                    <a:pt x="1022997" y="1579143"/>
                  </a:lnTo>
                  <a:lnTo>
                    <a:pt x="1065491" y="1565922"/>
                  </a:lnTo>
                  <a:lnTo>
                    <a:pt x="1107363" y="1550289"/>
                  </a:lnTo>
                  <a:lnTo>
                    <a:pt x="1148473" y="1532242"/>
                  </a:lnTo>
                  <a:lnTo>
                    <a:pt x="1188732" y="1511808"/>
                  </a:lnTo>
                  <a:lnTo>
                    <a:pt x="1228039" y="1488948"/>
                  </a:lnTo>
                  <a:lnTo>
                    <a:pt x="1266266" y="1463700"/>
                  </a:lnTo>
                  <a:lnTo>
                    <a:pt x="1303324" y="1436039"/>
                  </a:lnTo>
                  <a:lnTo>
                    <a:pt x="1339113" y="1405978"/>
                  </a:lnTo>
                  <a:lnTo>
                    <a:pt x="1373492" y="1373505"/>
                  </a:lnTo>
                  <a:lnTo>
                    <a:pt x="1405966" y="1339113"/>
                  </a:lnTo>
                  <a:lnTo>
                    <a:pt x="1436027" y="1303337"/>
                  </a:lnTo>
                  <a:lnTo>
                    <a:pt x="1463687" y="1266278"/>
                  </a:lnTo>
                  <a:lnTo>
                    <a:pt x="1488948" y="1228051"/>
                  </a:lnTo>
                  <a:lnTo>
                    <a:pt x="1511795" y="1188745"/>
                  </a:lnTo>
                  <a:lnTo>
                    <a:pt x="1532242" y="1148486"/>
                  </a:lnTo>
                  <a:lnTo>
                    <a:pt x="1550276" y="1107363"/>
                  </a:lnTo>
                  <a:lnTo>
                    <a:pt x="1565910" y="1065504"/>
                  </a:lnTo>
                  <a:lnTo>
                    <a:pt x="1579143" y="1022997"/>
                  </a:lnTo>
                  <a:lnTo>
                    <a:pt x="1589963" y="979957"/>
                  </a:lnTo>
                  <a:lnTo>
                    <a:pt x="1598383" y="936498"/>
                  </a:lnTo>
                  <a:lnTo>
                    <a:pt x="1604391" y="892708"/>
                  </a:lnTo>
                  <a:lnTo>
                    <a:pt x="1607997" y="848715"/>
                  </a:lnTo>
                  <a:lnTo>
                    <a:pt x="1609204" y="804608"/>
                  </a:lnTo>
                  <a:close/>
                </a:path>
                <a:path w="2468880" h="2468880">
                  <a:moveTo>
                    <a:pt x="2468689" y="2215654"/>
                  </a:moveTo>
                  <a:lnTo>
                    <a:pt x="2445969" y="2166289"/>
                  </a:lnTo>
                  <a:lnTo>
                    <a:pt x="1695488" y="1415935"/>
                  </a:lnTo>
                  <a:lnTo>
                    <a:pt x="1646237" y="1393215"/>
                  </a:lnTo>
                  <a:lnTo>
                    <a:pt x="1620939" y="1396707"/>
                  </a:lnTo>
                  <a:lnTo>
                    <a:pt x="1599311" y="1410335"/>
                  </a:lnTo>
                  <a:lnTo>
                    <a:pt x="1410322" y="1599323"/>
                  </a:lnTo>
                  <a:lnTo>
                    <a:pt x="1396695" y="1620939"/>
                  </a:lnTo>
                  <a:lnTo>
                    <a:pt x="1393202" y="1646237"/>
                  </a:lnTo>
                  <a:lnTo>
                    <a:pt x="1399667" y="1672120"/>
                  </a:lnTo>
                  <a:lnTo>
                    <a:pt x="1415923" y="1695500"/>
                  </a:lnTo>
                  <a:lnTo>
                    <a:pt x="2166277" y="2445982"/>
                  </a:lnTo>
                  <a:lnTo>
                    <a:pt x="2189734" y="2462238"/>
                  </a:lnTo>
                  <a:lnTo>
                    <a:pt x="2215642" y="2468702"/>
                  </a:lnTo>
                  <a:lnTo>
                    <a:pt x="2240953" y="2465209"/>
                  </a:lnTo>
                  <a:lnTo>
                    <a:pt x="2262581" y="2451582"/>
                  </a:lnTo>
                  <a:lnTo>
                    <a:pt x="2451570" y="2262594"/>
                  </a:lnTo>
                  <a:lnTo>
                    <a:pt x="2465197" y="2240965"/>
                  </a:lnTo>
                  <a:lnTo>
                    <a:pt x="2468689" y="2215654"/>
                  </a:lnTo>
                  <a:close/>
                </a:path>
              </a:pathLst>
            </a:custGeom>
            <a:solidFill>
              <a:schemeClr val="tx1"/>
            </a:solidFill>
            <a:ln>
              <a:solidFill>
                <a:schemeClr val="tx1"/>
              </a:solidFill>
            </a:ln>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pic>
          <p:nvPicPr>
            <p:cNvPr id="15" name="object 15"/>
            <p:cNvPicPr/>
            <p:nvPr/>
          </p:nvPicPr>
          <p:blipFill>
            <a:blip r:embed="rId2" cstate="print"/>
            <a:stretch>
              <a:fillRect/>
            </a:stretch>
          </p:blipFill>
          <p:spPr>
            <a:xfrm>
              <a:off x="525171" y="770563"/>
              <a:ext cx="2044169" cy="1953158"/>
            </a:xfrm>
            <a:prstGeom prst="rect">
              <a:avLst/>
            </a:prstGeom>
            <a:solidFill>
              <a:schemeClr val="tx1"/>
            </a:solidFill>
          </p:spPr>
        </p:pic>
      </p:grpSp>
      <p:sp>
        <p:nvSpPr>
          <p:cNvPr id="16" name="object 16"/>
          <p:cNvSpPr txBox="1">
            <a:spLocks noGrp="1"/>
          </p:cNvSpPr>
          <p:nvPr>
            <p:ph type="title"/>
          </p:nvPr>
        </p:nvSpPr>
        <p:spPr>
          <a:xfrm>
            <a:off x="5071285" y="977900"/>
            <a:ext cx="8145780" cy="2782813"/>
          </a:xfrm>
          <a:prstGeom prst="rect">
            <a:avLst/>
          </a:prstGeom>
        </p:spPr>
        <p:txBody>
          <a:bodyPr vert="horz" wrap="square" lIns="0" tIns="12700" rIns="0" bIns="0" rtlCol="0">
            <a:spAutoFit/>
          </a:bodyPr>
          <a:lstStyle/>
          <a:p>
            <a:pPr marL="1929130">
              <a:lnSpc>
                <a:spcPct val="100000"/>
              </a:lnSpc>
              <a:spcBef>
                <a:spcPts val="100"/>
              </a:spcBef>
            </a:pPr>
            <a:r>
              <a:rPr lang="en-US" spc="520" dirty="0"/>
              <a:t>OU</a:t>
            </a:r>
            <a:r>
              <a:rPr lang="en-US" spc="-80" dirty="0"/>
              <a:t>R</a:t>
            </a:r>
            <a:r>
              <a:rPr lang="en-US" spc="905" dirty="0"/>
              <a:t> </a:t>
            </a:r>
            <a:r>
              <a:rPr lang="en-US" spc="355" dirty="0"/>
              <a:t>TEA</a:t>
            </a:r>
            <a:r>
              <a:rPr lang="en-US" spc="-245" dirty="0"/>
              <a:t>M</a:t>
            </a:r>
            <a:br>
              <a:rPr lang="en-US" spc="-245" dirty="0"/>
            </a:br>
            <a:br>
              <a:rPr lang="en-US" spc="-245" dirty="0"/>
            </a:br>
            <a:endParaRPr lang="en-US" spc="-245" dirty="0"/>
          </a:p>
        </p:txBody>
      </p:sp>
      <p:sp>
        <p:nvSpPr>
          <p:cNvPr id="7" name="TextBox 6">
            <a:extLst>
              <a:ext uri="{FF2B5EF4-FFF2-40B4-BE49-F238E27FC236}">
                <a16:creationId xmlns:a16="http://schemas.microsoft.com/office/drawing/2014/main" id="{04567C96-0BB7-EAD1-50AB-597FF13DDC4A}"/>
              </a:ext>
            </a:extLst>
          </p:cNvPr>
          <p:cNvSpPr txBox="1"/>
          <p:nvPr/>
        </p:nvSpPr>
        <p:spPr>
          <a:xfrm>
            <a:off x="4572000" y="4264180"/>
            <a:ext cx="9144000" cy="4708981"/>
          </a:xfrm>
          <a:prstGeom prst="rect">
            <a:avLst/>
          </a:prstGeom>
          <a:noFill/>
        </p:spPr>
        <p:txBody>
          <a:bodyPr wrap="square">
            <a:spAutoFit/>
          </a:bodyPr>
          <a:lstStyle/>
          <a:p>
            <a:pPr marL="1143000" indent="-1143000" algn="ctr">
              <a:buFont typeface="+mj-lt"/>
              <a:buAutoNum type="arabicPeriod"/>
            </a:pPr>
            <a:r>
              <a:rPr lang="en-US" sz="6000" dirty="0">
                <a:latin typeface="Trebuchet MS" panose="020B0603020202020204" pitchFamily="34" charset="0"/>
              </a:rPr>
              <a:t>Morgan Abukuse</a:t>
            </a:r>
          </a:p>
          <a:p>
            <a:pPr marL="342900" indent="-342900" algn="ctr">
              <a:buFont typeface="+mj-lt"/>
              <a:buAutoNum type="arabicPeriod"/>
            </a:pPr>
            <a:r>
              <a:rPr lang="en-US" sz="6000" dirty="0">
                <a:latin typeface="Trebuchet MS" panose="020B0603020202020204" pitchFamily="34" charset="0"/>
              </a:rPr>
              <a:t>Dennis Mwania</a:t>
            </a:r>
          </a:p>
          <a:p>
            <a:pPr marL="342900" indent="-342900" algn="ctr">
              <a:buFont typeface="+mj-lt"/>
              <a:buAutoNum type="arabicPeriod"/>
            </a:pPr>
            <a:r>
              <a:rPr lang="en-US" sz="6000" dirty="0">
                <a:latin typeface="Trebuchet MS" panose="020B0603020202020204" pitchFamily="34" charset="0"/>
              </a:rPr>
              <a:t>Linet Patriciah</a:t>
            </a:r>
          </a:p>
          <a:p>
            <a:pPr marL="342900" indent="-342900" algn="ctr">
              <a:buFont typeface="+mj-lt"/>
              <a:buAutoNum type="arabicPeriod"/>
            </a:pPr>
            <a:r>
              <a:rPr lang="en-US" sz="6000" dirty="0">
                <a:latin typeface="Trebuchet MS" panose="020B0603020202020204" pitchFamily="34" charset="0"/>
              </a:rPr>
              <a:t>Precious Kalia</a:t>
            </a:r>
          </a:p>
          <a:p>
            <a:pPr marL="342900" indent="-342900" algn="ctr">
              <a:buFont typeface="+mj-lt"/>
              <a:buAutoNum type="arabicPeriod"/>
            </a:pPr>
            <a:r>
              <a:rPr lang="en-US" sz="6000" dirty="0">
                <a:latin typeface="Trebuchet MS" panose="020B0603020202020204" pitchFamily="34" charset="0"/>
              </a:rPr>
              <a:t>Felista Kiptoo</a:t>
            </a:r>
          </a:p>
        </p:txBody>
      </p:sp>
    </p:spTree>
    <p:extLst>
      <p:ext uri="{BB962C8B-B14F-4D97-AF65-F5344CB8AC3E}">
        <p14:creationId xmlns:p14="http://schemas.microsoft.com/office/powerpoint/2010/main" val="1648785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3A962-552F-4DBB-DE5A-514E747BD4F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E81AA02-FE1A-F53E-B3DD-4AAB539C7EBB}"/>
              </a:ext>
            </a:extLst>
          </p:cNvPr>
          <p:cNvSpPr/>
          <p:nvPr/>
        </p:nvSpPr>
        <p:spPr>
          <a:xfrm>
            <a:off x="9686456" y="9872236"/>
            <a:ext cx="8601710" cy="415290"/>
          </a:xfrm>
          <a:custGeom>
            <a:avLst/>
            <a:gdLst/>
            <a:ahLst/>
            <a:cxnLst/>
            <a:rect l="l" t="t" r="r" b="b"/>
            <a:pathLst>
              <a:path w="8601710" h="415290">
                <a:moveTo>
                  <a:pt x="8601544" y="414763"/>
                </a:moveTo>
                <a:lnTo>
                  <a:pt x="0" y="414763"/>
                </a:lnTo>
                <a:lnTo>
                  <a:pt x="0" y="0"/>
                </a:lnTo>
                <a:lnTo>
                  <a:pt x="8601544" y="0"/>
                </a:lnTo>
                <a:lnTo>
                  <a:pt x="8601544" y="414763"/>
                </a:lnTo>
                <a:close/>
              </a:path>
            </a:pathLst>
          </a:custGeom>
          <a:solidFill>
            <a:srgbClr val="FF0000"/>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3" name="object 3">
            <a:extLst>
              <a:ext uri="{FF2B5EF4-FFF2-40B4-BE49-F238E27FC236}">
                <a16:creationId xmlns:a16="http://schemas.microsoft.com/office/drawing/2014/main" id="{773419BB-3082-C975-088C-7DC503E06DB3}"/>
              </a:ext>
            </a:extLst>
          </p:cNvPr>
          <p:cNvSpPr/>
          <p:nvPr/>
        </p:nvSpPr>
        <p:spPr>
          <a:xfrm>
            <a:off x="0" y="0"/>
            <a:ext cx="8252459" cy="402590"/>
          </a:xfrm>
          <a:custGeom>
            <a:avLst/>
            <a:gdLst/>
            <a:ahLst/>
            <a:cxnLst/>
            <a:rect l="l" t="t" r="r" b="b"/>
            <a:pathLst>
              <a:path w="8252459" h="402590">
                <a:moveTo>
                  <a:pt x="8252258" y="0"/>
                </a:moveTo>
                <a:lnTo>
                  <a:pt x="8252258" y="402574"/>
                </a:lnTo>
                <a:lnTo>
                  <a:pt x="0" y="402574"/>
                </a:lnTo>
                <a:lnTo>
                  <a:pt x="0" y="0"/>
                </a:lnTo>
                <a:lnTo>
                  <a:pt x="8252258" y="0"/>
                </a:lnTo>
                <a:close/>
              </a:path>
            </a:pathLst>
          </a:custGeom>
          <a:solidFill>
            <a:schemeClr val="tx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7" name="object 7">
            <a:extLst>
              <a:ext uri="{FF2B5EF4-FFF2-40B4-BE49-F238E27FC236}">
                <a16:creationId xmlns:a16="http://schemas.microsoft.com/office/drawing/2014/main" id="{9FA6ACBA-2D3C-B44A-BD03-F8DCAAAE6449}"/>
              </a:ext>
            </a:extLst>
          </p:cNvPr>
          <p:cNvSpPr txBox="1">
            <a:spLocks noGrp="1"/>
          </p:cNvSpPr>
          <p:nvPr>
            <p:ph type="title"/>
          </p:nvPr>
        </p:nvSpPr>
        <p:spPr>
          <a:xfrm>
            <a:off x="1038307" y="1246076"/>
            <a:ext cx="6175844" cy="936154"/>
          </a:xfrm>
          <a:prstGeom prst="rect">
            <a:avLst/>
          </a:prstGeom>
        </p:spPr>
        <p:txBody>
          <a:bodyPr vert="horz" wrap="square" lIns="0" tIns="12700" rIns="0" bIns="0" rtlCol="0">
            <a:spAutoFit/>
          </a:bodyPr>
          <a:lstStyle/>
          <a:p>
            <a:pPr marL="12700">
              <a:lnSpc>
                <a:spcPct val="100000"/>
              </a:lnSpc>
              <a:spcBef>
                <a:spcPts val="100"/>
              </a:spcBef>
            </a:pPr>
            <a:r>
              <a:rPr lang="en-US" b="1" spc="500" dirty="0"/>
              <a:t>Introduction</a:t>
            </a:r>
            <a:endParaRPr b="1" spc="-100" dirty="0"/>
          </a:p>
        </p:txBody>
      </p:sp>
      <p:sp>
        <p:nvSpPr>
          <p:cNvPr id="8" name="object 8">
            <a:extLst>
              <a:ext uri="{FF2B5EF4-FFF2-40B4-BE49-F238E27FC236}">
                <a16:creationId xmlns:a16="http://schemas.microsoft.com/office/drawing/2014/main" id="{5493F3A3-7B88-F22E-4C55-D1263E09CFBB}"/>
              </a:ext>
            </a:extLst>
          </p:cNvPr>
          <p:cNvSpPr txBox="1"/>
          <p:nvPr/>
        </p:nvSpPr>
        <p:spPr>
          <a:xfrm>
            <a:off x="376974" y="2479994"/>
            <a:ext cx="10424160" cy="11887200"/>
          </a:xfrm>
          <a:prstGeom prst="rect">
            <a:avLst/>
          </a:prstGeom>
        </p:spPr>
        <p:txBody>
          <a:bodyPr vert="horz" wrap="square" lIns="0" tIns="12700" rIns="0" bIns="0" rtlCol="0">
            <a:spAutoFit/>
          </a:bodyPr>
          <a:lstStyle/>
          <a:p>
            <a:pPr marL="12700" marR="5080" lvl="0" indent="0" defTabSz="914400" eaLnBrk="1" fontAlgn="auto" latinLnBrk="0" hangingPunct="1">
              <a:lnSpc>
                <a:spcPct val="114999"/>
              </a:lnSpc>
              <a:spcBef>
                <a:spcPts val="100"/>
              </a:spcBef>
              <a:spcAft>
                <a:spcPts val="0"/>
              </a:spcAft>
              <a:buClrTx/>
              <a:buSzTx/>
              <a:buFontTx/>
              <a:buNone/>
              <a:tabLst/>
              <a:defRPr/>
            </a:pPr>
            <a:r>
              <a:rPr lang="en-US" sz="3600"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Social media platforms like Twitter have become both tools for civic engagement and hotbeds for hate speech and misinformation.</a:t>
            </a:r>
            <a:r>
              <a:rPr lang="en-US" sz="3600" kern="0" dirty="0">
                <a:solidFill>
                  <a:schemeClr val="tx1"/>
                </a:solidFill>
                <a:effectLst/>
                <a:latin typeface="Trebuchet MS" panose="020B0603020202020204" pitchFamily="34" charset="0"/>
                <a:ea typeface="Times New Roman" panose="02020603050405020304" pitchFamily="18" charset="0"/>
                <a:cs typeface="Times New Roman" panose="02020603050405020304" pitchFamily="18" charset="0"/>
              </a:rPr>
              <a:t> </a:t>
            </a:r>
            <a:r>
              <a:rPr lang="en-US" sz="3600"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Kenya has experienced an alarming rise in </a:t>
            </a:r>
            <a:r>
              <a:rPr lang="en-US" sz="3600" b="1"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online hate speech</a:t>
            </a:r>
            <a:r>
              <a:rPr lang="en-US" sz="3600"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 and </a:t>
            </a:r>
            <a:r>
              <a:rPr lang="en-US" sz="3600" b="1"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misinformation</a:t>
            </a:r>
            <a:r>
              <a:rPr lang="en-US" sz="3600" kern="100" dirty="0">
                <a:solidFill>
                  <a:schemeClr val="tx1"/>
                </a:solidFill>
                <a:effectLst/>
                <a:latin typeface="Trebuchet MS" panose="020B0603020202020204" pitchFamily="34" charset="0"/>
                <a:ea typeface="Calibri" panose="020F0502020204030204" pitchFamily="34" charset="0"/>
                <a:cs typeface="Times New Roman" panose="02020603050405020304" pitchFamily="18" charset="0"/>
              </a:rPr>
              <a:t>, particularly on platforms like Twitter. </a:t>
            </a:r>
            <a:r>
              <a:rPr lang="en-US" sz="3600" dirty="0">
                <a:latin typeface="Trebuchet MS" panose="020B0603020202020204" pitchFamily="34" charset="0"/>
              </a:rPr>
              <a:t>Our presentation introduces a locally trained, real-time NLP classifier built to flag such toxic content before it spreads—offering a data-driven, peace-first approach to safeguarding national unity and ensuring truth prevails in Kenya’s digital public square.</a:t>
            </a:r>
            <a:endParaRPr kumimoji="0" sz="3200" b="0" i="0" u="none" strike="noStrike" kern="0" cap="none" spc="0" normalizeH="0" baseline="0" noProof="0" dirty="0">
              <a:ln>
                <a:noFill/>
              </a:ln>
              <a:solidFill>
                <a:sysClr val="windowText" lastClr="000000"/>
              </a:solidFill>
              <a:effectLst/>
              <a:uLnTx/>
              <a:uFillTx/>
              <a:latin typeface="Trebuchet MS" panose="020B0603020202020204" pitchFamily="34" charset="0"/>
              <a:cs typeface="Trebuchet MS"/>
            </a:endParaRPr>
          </a:p>
        </p:txBody>
      </p:sp>
      <p:pic>
        <p:nvPicPr>
          <p:cNvPr id="5" name="Picture 4">
            <a:extLst>
              <a:ext uri="{FF2B5EF4-FFF2-40B4-BE49-F238E27FC236}">
                <a16:creationId xmlns:a16="http://schemas.microsoft.com/office/drawing/2014/main" id="{EB0E3397-8408-0E47-325E-8D4CDDC0C4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8600" y="402590"/>
            <a:ext cx="6217920" cy="4154808"/>
          </a:xfrm>
          <a:prstGeom prst="rect">
            <a:avLst/>
          </a:prstGeom>
        </p:spPr>
      </p:pic>
      <p:pic>
        <p:nvPicPr>
          <p:cNvPr id="10" name="Picture 9">
            <a:extLst>
              <a:ext uri="{FF2B5EF4-FFF2-40B4-BE49-F238E27FC236}">
                <a16:creationId xmlns:a16="http://schemas.microsoft.com/office/drawing/2014/main" id="{457F5790-4D60-B11A-44B1-386602E30F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01400" y="5499240"/>
            <a:ext cx="5943600" cy="3377958"/>
          </a:xfrm>
          <a:prstGeom prst="rect">
            <a:avLst/>
          </a:prstGeom>
        </p:spPr>
      </p:pic>
    </p:spTree>
    <p:extLst>
      <p:ext uri="{BB962C8B-B14F-4D97-AF65-F5344CB8AC3E}">
        <p14:creationId xmlns:p14="http://schemas.microsoft.com/office/powerpoint/2010/main" val="1077758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244ABA-443A-2047-BDA8-1C55476E5133}"/>
            </a:ext>
          </a:extLst>
        </p:cNvPr>
        <p:cNvGrpSpPr/>
        <p:nvPr/>
      </p:nvGrpSpPr>
      <p:grpSpPr>
        <a:xfrm>
          <a:off x="0" y="0"/>
          <a:ext cx="0" cy="0"/>
          <a:chOff x="0" y="0"/>
          <a:chExt cx="0" cy="0"/>
        </a:xfrm>
      </p:grpSpPr>
      <p:sp>
        <p:nvSpPr>
          <p:cNvPr id="7" name="object 7">
            <a:extLst>
              <a:ext uri="{FF2B5EF4-FFF2-40B4-BE49-F238E27FC236}">
                <a16:creationId xmlns:a16="http://schemas.microsoft.com/office/drawing/2014/main" id="{0C30BC47-1E8F-9328-4C54-571F335D91FB}"/>
              </a:ext>
            </a:extLst>
          </p:cNvPr>
          <p:cNvSpPr/>
          <p:nvPr/>
        </p:nvSpPr>
        <p:spPr>
          <a:xfrm>
            <a:off x="0" y="499913"/>
            <a:ext cx="3126105" cy="9787255"/>
          </a:xfrm>
          <a:custGeom>
            <a:avLst/>
            <a:gdLst/>
            <a:ahLst/>
            <a:cxnLst/>
            <a:rect l="l" t="t" r="r" b="b"/>
            <a:pathLst>
              <a:path w="3126105" h="9787255">
                <a:moveTo>
                  <a:pt x="3091586" y="9787086"/>
                </a:moveTo>
                <a:lnTo>
                  <a:pt x="0" y="9787086"/>
                </a:lnTo>
                <a:lnTo>
                  <a:pt x="0" y="0"/>
                </a:lnTo>
                <a:lnTo>
                  <a:pt x="4731" y="5176"/>
                </a:lnTo>
                <a:lnTo>
                  <a:pt x="31236" y="35803"/>
                </a:lnTo>
                <a:lnTo>
                  <a:pt x="56953" y="67172"/>
                </a:lnTo>
                <a:lnTo>
                  <a:pt x="81894" y="99270"/>
                </a:lnTo>
                <a:lnTo>
                  <a:pt x="106071" y="132084"/>
                </a:lnTo>
                <a:lnTo>
                  <a:pt x="129494" y="165603"/>
                </a:lnTo>
                <a:lnTo>
                  <a:pt x="152177" y="199813"/>
                </a:lnTo>
                <a:lnTo>
                  <a:pt x="174130" y="234701"/>
                </a:lnTo>
                <a:lnTo>
                  <a:pt x="195365" y="270255"/>
                </a:lnTo>
                <a:lnTo>
                  <a:pt x="215894" y="306462"/>
                </a:lnTo>
                <a:lnTo>
                  <a:pt x="235728" y="343309"/>
                </a:lnTo>
                <a:lnTo>
                  <a:pt x="254880" y="380784"/>
                </a:lnTo>
                <a:lnTo>
                  <a:pt x="273360" y="418873"/>
                </a:lnTo>
                <a:lnTo>
                  <a:pt x="291181" y="457565"/>
                </a:lnTo>
                <a:lnTo>
                  <a:pt x="308353" y="496846"/>
                </a:lnTo>
                <a:lnTo>
                  <a:pt x="324890" y="536704"/>
                </a:lnTo>
                <a:lnTo>
                  <a:pt x="340801" y="577126"/>
                </a:lnTo>
                <a:lnTo>
                  <a:pt x="356100" y="618100"/>
                </a:lnTo>
                <a:lnTo>
                  <a:pt x="370797" y="659611"/>
                </a:lnTo>
                <a:lnTo>
                  <a:pt x="384905" y="701649"/>
                </a:lnTo>
                <a:lnTo>
                  <a:pt x="398435" y="744200"/>
                </a:lnTo>
                <a:lnTo>
                  <a:pt x="411398" y="787251"/>
                </a:lnTo>
                <a:lnTo>
                  <a:pt x="423806" y="830790"/>
                </a:lnTo>
                <a:lnTo>
                  <a:pt x="435671" y="874804"/>
                </a:lnTo>
                <a:lnTo>
                  <a:pt x="447005" y="919280"/>
                </a:lnTo>
                <a:lnTo>
                  <a:pt x="457819" y="964206"/>
                </a:lnTo>
                <a:lnTo>
                  <a:pt x="468124" y="1009568"/>
                </a:lnTo>
                <a:lnTo>
                  <a:pt x="477934" y="1055355"/>
                </a:lnTo>
                <a:lnTo>
                  <a:pt x="487258" y="1101553"/>
                </a:lnTo>
                <a:lnTo>
                  <a:pt x="496109" y="1148149"/>
                </a:lnTo>
                <a:lnTo>
                  <a:pt x="504498" y="1195132"/>
                </a:lnTo>
                <a:lnTo>
                  <a:pt x="512438" y="1242488"/>
                </a:lnTo>
                <a:lnTo>
                  <a:pt x="519939" y="1290204"/>
                </a:lnTo>
                <a:lnTo>
                  <a:pt x="527014" y="1338268"/>
                </a:lnTo>
                <a:lnTo>
                  <a:pt x="533674" y="1386668"/>
                </a:lnTo>
                <a:lnTo>
                  <a:pt x="539930" y="1435389"/>
                </a:lnTo>
                <a:lnTo>
                  <a:pt x="545795" y="1484420"/>
                </a:lnTo>
                <a:lnTo>
                  <a:pt x="551279" y="1533749"/>
                </a:lnTo>
                <a:lnTo>
                  <a:pt x="561155" y="1633245"/>
                </a:lnTo>
                <a:lnTo>
                  <a:pt x="569650" y="1733776"/>
                </a:lnTo>
                <a:lnTo>
                  <a:pt x="576858" y="1835241"/>
                </a:lnTo>
                <a:lnTo>
                  <a:pt x="582872" y="1937537"/>
                </a:lnTo>
                <a:lnTo>
                  <a:pt x="589858" y="2092319"/>
                </a:lnTo>
                <a:lnTo>
                  <a:pt x="595864" y="2300655"/>
                </a:lnTo>
                <a:lnTo>
                  <a:pt x="599295" y="2615708"/>
                </a:lnTo>
                <a:lnTo>
                  <a:pt x="592729" y="3705225"/>
                </a:lnTo>
                <a:lnTo>
                  <a:pt x="594983" y="3952798"/>
                </a:lnTo>
                <a:lnTo>
                  <a:pt x="598391" y="4097681"/>
                </a:lnTo>
                <a:lnTo>
                  <a:pt x="603726" y="4239398"/>
                </a:lnTo>
                <a:lnTo>
                  <a:pt x="608508" y="4331949"/>
                </a:lnTo>
                <a:lnTo>
                  <a:pt x="614379" y="4422839"/>
                </a:lnTo>
                <a:lnTo>
                  <a:pt x="621432" y="4511965"/>
                </a:lnTo>
                <a:lnTo>
                  <a:pt x="625431" y="4555836"/>
                </a:lnTo>
                <a:lnTo>
                  <a:pt x="629761" y="4599228"/>
                </a:lnTo>
                <a:lnTo>
                  <a:pt x="634433" y="4642128"/>
                </a:lnTo>
                <a:lnTo>
                  <a:pt x="639459" y="4684524"/>
                </a:lnTo>
                <a:lnTo>
                  <a:pt x="644850" y="4726403"/>
                </a:lnTo>
                <a:lnTo>
                  <a:pt x="650618" y="4767752"/>
                </a:lnTo>
                <a:lnTo>
                  <a:pt x="656776" y="4808558"/>
                </a:lnTo>
                <a:lnTo>
                  <a:pt x="663333" y="4848810"/>
                </a:lnTo>
                <a:lnTo>
                  <a:pt x="670303" y="4888494"/>
                </a:lnTo>
                <a:lnTo>
                  <a:pt x="677696" y="4927597"/>
                </a:lnTo>
                <a:lnTo>
                  <a:pt x="685525" y="4966107"/>
                </a:lnTo>
                <a:lnTo>
                  <a:pt x="693801" y="5004010"/>
                </a:lnTo>
                <a:lnTo>
                  <a:pt x="702535" y="5041295"/>
                </a:lnTo>
                <a:lnTo>
                  <a:pt x="721426" y="5113958"/>
                </a:lnTo>
                <a:lnTo>
                  <a:pt x="744784" y="5192199"/>
                </a:lnTo>
                <a:lnTo>
                  <a:pt x="758931" y="5235390"/>
                </a:lnTo>
                <a:lnTo>
                  <a:pt x="774030" y="5278852"/>
                </a:lnTo>
                <a:lnTo>
                  <a:pt x="790059" y="5322555"/>
                </a:lnTo>
                <a:lnTo>
                  <a:pt x="806997" y="5366470"/>
                </a:lnTo>
                <a:lnTo>
                  <a:pt x="824824" y="5410568"/>
                </a:lnTo>
                <a:lnTo>
                  <a:pt x="843521" y="5454817"/>
                </a:lnTo>
                <a:lnTo>
                  <a:pt x="863065" y="5499188"/>
                </a:lnTo>
                <a:lnTo>
                  <a:pt x="883437" y="5543651"/>
                </a:lnTo>
                <a:lnTo>
                  <a:pt x="904616" y="5588177"/>
                </a:lnTo>
                <a:lnTo>
                  <a:pt x="926583" y="5632735"/>
                </a:lnTo>
                <a:lnTo>
                  <a:pt x="949315" y="5677295"/>
                </a:lnTo>
                <a:lnTo>
                  <a:pt x="972793" y="5721828"/>
                </a:lnTo>
                <a:lnTo>
                  <a:pt x="996997" y="5766304"/>
                </a:lnTo>
                <a:lnTo>
                  <a:pt x="1021906" y="5810692"/>
                </a:lnTo>
                <a:lnTo>
                  <a:pt x="1047499" y="5854963"/>
                </a:lnTo>
                <a:lnTo>
                  <a:pt x="1073756" y="5899087"/>
                </a:lnTo>
                <a:lnTo>
                  <a:pt x="1100657" y="5943034"/>
                </a:lnTo>
                <a:lnTo>
                  <a:pt x="1128180" y="5986773"/>
                </a:lnTo>
                <a:lnTo>
                  <a:pt x="1156306" y="6030276"/>
                </a:lnTo>
                <a:lnTo>
                  <a:pt x="1185015" y="6073513"/>
                </a:lnTo>
                <a:lnTo>
                  <a:pt x="1214284" y="6116452"/>
                </a:lnTo>
                <a:lnTo>
                  <a:pt x="1244095" y="6159065"/>
                </a:lnTo>
                <a:lnTo>
                  <a:pt x="1274427" y="6201322"/>
                </a:lnTo>
                <a:lnTo>
                  <a:pt x="1305259" y="6243192"/>
                </a:lnTo>
                <a:lnTo>
                  <a:pt x="1336570" y="6284645"/>
                </a:lnTo>
                <a:lnTo>
                  <a:pt x="1368341" y="6325653"/>
                </a:lnTo>
                <a:lnTo>
                  <a:pt x="1400550" y="6366184"/>
                </a:lnTo>
                <a:lnTo>
                  <a:pt x="1433178" y="6406209"/>
                </a:lnTo>
                <a:lnTo>
                  <a:pt x="1466204" y="6445699"/>
                </a:lnTo>
                <a:lnTo>
                  <a:pt x="1499607" y="6484622"/>
                </a:lnTo>
                <a:lnTo>
                  <a:pt x="1533366" y="6522950"/>
                </a:lnTo>
                <a:lnTo>
                  <a:pt x="1567463" y="6560652"/>
                </a:lnTo>
                <a:lnTo>
                  <a:pt x="1601875" y="6597698"/>
                </a:lnTo>
                <a:lnTo>
                  <a:pt x="1636582" y="6634059"/>
                </a:lnTo>
                <a:lnTo>
                  <a:pt x="1671565" y="6669705"/>
                </a:lnTo>
                <a:lnTo>
                  <a:pt x="1706802" y="6704605"/>
                </a:lnTo>
                <a:lnTo>
                  <a:pt x="1742273" y="6738730"/>
                </a:lnTo>
                <a:lnTo>
                  <a:pt x="1777958" y="6772049"/>
                </a:lnTo>
                <a:lnTo>
                  <a:pt x="1813836" y="6804534"/>
                </a:lnTo>
                <a:lnTo>
                  <a:pt x="1849886" y="6836154"/>
                </a:lnTo>
                <a:lnTo>
                  <a:pt x="1886089" y="6866879"/>
                </a:lnTo>
                <a:lnTo>
                  <a:pt x="1922423" y="6896679"/>
                </a:lnTo>
                <a:lnTo>
                  <a:pt x="1958868" y="6925524"/>
                </a:lnTo>
                <a:lnTo>
                  <a:pt x="1995405" y="6953385"/>
                </a:lnTo>
                <a:lnTo>
                  <a:pt x="2074586" y="7011464"/>
                </a:lnTo>
                <a:lnTo>
                  <a:pt x="2116197" y="7043271"/>
                </a:lnTo>
                <a:lnTo>
                  <a:pt x="2156852" y="7075641"/>
                </a:lnTo>
                <a:lnTo>
                  <a:pt x="2196558" y="7108562"/>
                </a:lnTo>
                <a:lnTo>
                  <a:pt x="2235322" y="7142023"/>
                </a:lnTo>
                <a:lnTo>
                  <a:pt x="2273150" y="7176013"/>
                </a:lnTo>
                <a:lnTo>
                  <a:pt x="2310050" y="7210521"/>
                </a:lnTo>
                <a:lnTo>
                  <a:pt x="2346029" y="7245537"/>
                </a:lnTo>
                <a:lnTo>
                  <a:pt x="2381093" y="7281048"/>
                </a:lnTo>
                <a:lnTo>
                  <a:pt x="2415250" y="7317044"/>
                </a:lnTo>
                <a:lnTo>
                  <a:pt x="2448506" y="7353513"/>
                </a:lnTo>
                <a:lnTo>
                  <a:pt x="2480868" y="7390446"/>
                </a:lnTo>
                <a:lnTo>
                  <a:pt x="2512344" y="7427830"/>
                </a:lnTo>
                <a:lnTo>
                  <a:pt x="2542941" y="7465654"/>
                </a:lnTo>
                <a:lnTo>
                  <a:pt x="2572664" y="7503907"/>
                </a:lnTo>
                <a:lnTo>
                  <a:pt x="2601523" y="7542579"/>
                </a:lnTo>
                <a:lnTo>
                  <a:pt x="2629522" y="7581658"/>
                </a:lnTo>
                <a:lnTo>
                  <a:pt x="2656670" y="7621133"/>
                </a:lnTo>
                <a:lnTo>
                  <a:pt x="2682972" y="7660993"/>
                </a:lnTo>
                <a:lnTo>
                  <a:pt x="2708437" y="7701227"/>
                </a:lnTo>
                <a:lnTo>
                  <a:pt x="2733072" y="7741823"/>
                </a:lnTo>
                <a:lnTo>
                  <a:pt x="2756882" y="7782771"/>
                </a:lnTo>
                <a:lnTo>
                  <a:pt x="2779875" y="7824060"/>
                </a:lnTo>
                <a:lnTo>
                  <a:pt x="2802059" y="7865678"/>
                </a:lnTo>
                <a:lnTo>
                  <a:pt x="2823439" y="7907615"/>
                </a:lnTo>
                <a:lnTo>
                  <a:pt x="2844024" y="7949859"/>
                </a:lnTo>
                <a:lnTo>
                  <a:pt x="2863819" y="7992399"/>
                </a:lnTo>
                <a:lnTo>
                  <a:pt x="2882832" y="8035224"/>
                </a:lnTo>
                <a:lnTo>
                  <a:pt x="2901071" y="8078323"/>
                </a:lnTo>
                <a:lnTo>
                  <a:pt x="2918541" y="8121685"/>
                </a:lnTo>
                <a:lnTo>
                  <a:pt x="2935250" y="8165299"/>
                </a:lnTo>
                <a:lnTo>
                  <a:pt x="2951204" y="8209153"/>
                </a:lnTo>
                <a:lnTo>
                  <a:pt x="2966412" y="8253238"/>
                </a:lnTo>
                <a:lnTo>
                  <a:pt x="2980879" y="8297540"/>
                </a:lnTo>
                <a:lnTo>
                  <a:pt x="2994613" y="8342050"/>
                </a:lnTo>
                <a:lnTo>
                  <a:pt x="3007620" y="8386757"/>
                </a:lnTo>
                <a:lnTo>
                  <a:pt x="3019908" y="8431649"/>
                </a:lnTo>
                <a:lnTo>
                  <a:pt x="3031484" y="8476714"/>
                </a:lnTo>
                <a:lnTo>
                  <a:pt x="3042354" y="8521943"/>
                </a:lnTo>
                <a:lnTo>
                  <a:pt x="3052526" y="8567324"/>
                </a:lnTo>
                <a:lnTo>
                  <a:pt x="3062006" y="8612846"/>
                </a:lnTo>
                <a:lnTo>
                  <a:pt x="3070802" y="8658497"/>
                </a:lnTo>
                <a:lnTo>
                  <a:pt x="3078920" y="8704268"/>
                </a:lnTo>
                <a:lnTo>
                  <a:pt x="3086367" y="8750145"/>
                </a:lnTo>
                <a:lnTo>
                  <a:pt x="3093151" y="8796119"/>
                </a:lnTo>
                <a:lnTo>
                  <a:pt x="3099278" y="8842179"/>
                </a:lnTo>
                <a:lnTo>
                  <a:pt x="3104755" y="8888313"/>
                </a:lnTo>
                <a:lnTo>
                  <a:pt x="3109590" y="8934510"/>
                </a:lnTo>
                <a:lnTo>
                  <a:pt x="3113789" y="8980759"/>
                </a:lnTo>
                <a:lnTo>
                  <a:pt x="3117359" y="9027049"/>
                </a:lnTo>
                <a:lnTo>
                  <a:pt x="3120307" y="9073369"/>
                </a:lnTo>
                <a:lnTo>
                  <a:pt x="3122640" y="9119708"/>
                </a:lnTo>
                <a:lnTo>
                  <a:pt x="3124366" y="9166055"/>
                </a:lnTo>
                <a:lnTo>
                  <a:pt x="3125490" y="9212398"/>
                </a:lnTo>
                <a:lnTo>
                  <a:pt x="3126020" y="9258727"/>
                </a:lnTo>
                <a:lnTo>
                  <a:pt x="3125964" y="9305030"/>
                </a:lnTo>
                <a:lnTo>
                  <a:pt x="3125327" y="9351297"/>
                </a:lnTo>
                <a:lnTo>
                  <a:pt x="3124117" y="9397516"/>
                </a:lnTo>
                <a:lnTo>
                  <a:pt x="3122341" y="9443676"/>
                </a:lnTo>
                <a:lnTo>
                  <a:pt x="3120006" y="9489766"/>
                </a:lnTo>
                <a:lnTo>
                  <a:pt x="3117119" y="9535775"/>
                </a:lnTo>
                <a:lnTo>
                  <a:pt x="3113686" y="9581692"/>
                </a:lnTo>
                <a:lnTo>
                  <a:pt x="3109716" y="9627505"/>
                </a:lnTo>
                <a:lnTo>
                  <a:pt x="3105214" y="9673205"/>
                </a:lnTo>
                <a:lnTo>
                  <a:pt x="3100187" y="9718779"/>
                </a:lnTo>
                <a:lnTo>
                  <a:pt x="3094643" y="9764216"/>
                </a:lnTo>
                <a:lnTo>
                  <a:pt x="3091586" y="9787086"/>
                </a:lnTo>
                <a:close/>
              </a:path>
            </a:pathLst>
          </a:custGeom>
          <a:solidFill>
            <a:srgbClr val="F5F5F5"/>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8" name="object 8">
            <a:extLst>
              <a:ext uri="{FF2B5EF4-FFF2-40B4-BE49-F238E27FC236}">
                <a16:creationId xmlns:a16="http://schemas.microsoft.com/office/drawing/2014/main" id="{235E55D3-F203-FF16-0691-B0F631E282B1}"/>
              </a:ext>
            </a:extLst>
          </p:cNvPr>
          <p:cNvSpPr txBox="1">
            <a:spLocks noGrp="1"/>
          </p:cNvSpPr>
          <p:nvPr>
            <p:ph type="title"/>
          </p:nvPr>
        </p:nvSpPr>
        <p:spPr>
          <a:xfrm>
            <a:off x="1828800" y="711200"/>
            <a:ext cx="9018015" cy="939800"/>
          </a:xfrm>
          <a:prstGeom prst="rect">
            <a:avLst/>
          </a:prstGeom>
        </p:spPr>
        <p:txBody>
          <a:bodyPr vert="horz" wrap="square" lIns="0" tIns="12700" rIns="0" bIns="0" rtlCol="0">
            <a:spAutoFit/>
          </a:bodyPr>
          <a:lstStyle/>
          <a:p>
            <a:pPr marL="12700">
              <a:lnSpc>
                <a:spcPct val="100000"/>
              </a:lnSpc>
              <a:spcBef>
                <a:spcPts val="100"/>
              </a:spcBef>
            </a:pPr>
            <a:r>
              <a:rPr spc="505" dirty="0"/>
              <a:t>PROBLE</a:t>
            </a:r>
            <a:r>
              <a:rPr spc="-95" dirty="0"/>
              <a:t>M</a:t>
            </a:r>
            <a:r>
              <a:rPr lang="en-US" spc="-95" dirty="0"/>
              <a:t> STATEMENT</a:t>
            </a:r>
            <a:endParaRPr spc="-95" dirty="0"/>
          </a:p>
        </p:txBody>
      </p:sp>
      <p:sp>
        <p:nvSpPr>
          <p:cNvPr id="9" name="object 9">
            <a:extLst>
              <a:ext uri="{FF2B5EF4-FFF2-40B4-BE49-F238E27FC236}">
                <a16:creationId xmlns:a16="http://schemas.microsoft.com/office/drawing/2014/main" id="{8ED419C5-DE42-9055-421B-0343758E8DC2}"/>
              </a:ext>
            </a:extLst>
          </p:cNvPr>
          <p:cNvSpPr txBox="1"/>
          <p:nvPr/>
        </p:nvSpPr>
        <p:spPr>
          <a:xfrm>
            <a:off x="466127" y="1562100"/>
            <a:ext cx="11504908" cy="8888972"/>
          </a:xfrm>
          <a:prstGeom prst="rect">
            <a:avLst/>
          </a:prstGeom>
        </p:spPr>
        <p:txBody>
          <a:bodyPr vert="horz" wrap="square" lIns="0" tIns="12700" rIns="0" bIns="0" rtlCol="0">
            <a:spAutoFit/>
          </a:bodyPr>
          <a:lstStyle/>
          <a:p>
            <a:pPr marL="342900" marR="0" lvl="0" indent="-342900" defTabSz="914400" eaLnBrk="1" fontAlgn="auto" latinLnBrk="0" hangingPunct="1">
              <a:lnSpc>
                <a:spcPct val="150000"/>
              </a:lnSpc>
              <a:spcBef>
                <a:spcPts val="0"/>
              </a:spcBef>
              <a:spcAft>
                <a:spcPts val="800"/>
              </a:spcAft>
              <a:buClrTx/>
              <a:buSzPts val="1000"/>
              <a:buFont typeface="Symbol" panose="05050102010706020507" pitchFamily="18" charset="2"/>
              <a:buChar char=""/>
              <a:tabLst>
                <a:tab pos="457200" algn="l"/>
              </a:tabLst>
              <a:defRPr/>
            </a:pP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In Kenya, digital platforms like Twitter—once tools for civic expression—have become breeding grounds for hate speech and misinformation, as seen during the 2022 elections and the 2024 Finance Bill protests, where viral posts fueled unrest. According to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KHRC &amp; KNCHR </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,Over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65 deaths</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 and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230 injuries</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 recorded during the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#RejectFinanceBill2024 </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protests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283+ arrests</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 dozens of disappearances by Human rights commissions Viral tweets and videos mobilized crowds, spread fake news, and incited fear by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NCIC &amp; fact-checkers</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 </a:t>
            </a:r>
            <a:r>
              <a:rPr kumimoji="0" lang="en-US" sz="3200" b="1"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In 2022</a:t>
            </a:r>
            <a:r>
              <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rPr>
              <a:t>, IEBC flagged coordinated online misinformation during elections. </a:t>
            </a:r>
          </a:p>
          <a:p>
            <a:pPr marL="342900" marR="0" lvl="0" indent="-342900" defTabSz="914400" eaLnBrk="1" fontAlgn="auto" latinLnBrk="0" hangingPunct="1">
              <a:lnSpc>
                <a:spcPct val="150000"/>
              </a:lnSpc>
              <a:spcBef>
                <a:spcPts val="0"/>
              </a:spcBef>
              <a:spcAft>
                <a:spcPts val="800"/>
              </a:spcAft>
              <a:buClrTx/>
              <a:buSzPts val="1000"/>
              <a:buFont typeface="Symbol" panose="05050102010706020507" pitchFamily="18" charset="2"/>
              <a:buChar char=""/>
              <a:tabLst>
                <a:tab pos="457200" algn="l"/>
              </a:tabLst>
              <a:defRPr/>
            </a:pPr>
            <a:endParaRPr kumimoji="0" lang="en-US" sz="3200" b="0" i="0" u="none" strike="noStrike" kern="100" cap="none" spc="0" normalizeH="0" baseline="0" noProof="0" dirty="0">
              <a:ln>
                <a:noFill/>
              </a:ln>
              <a:solidFill>
                <a:sysClr val="windowText" lastClr="000000"/>
              </a:solidFill>
              <a:effectLst/>
              <a:uLnTx/>
              <a:uFillTx/>
              <a:latin typeface="Trebuchet MS" panose="020B0603020202020204" pitchFamily="34" charset="0"/>
              <a:ea typeface="Calibri" panose="020F0502020204030204" pitchFamily="34" charset="0"/>
              <a:cs typeface="Times New Roman" panose="02020603050405020304" pitchFamily="18" charset="0"/>
            </a:endParaRPr>
          </a:p>
        </p:txBody>
      </p:sp>
      <p:pic>
        <p:nvPicPr>
          <p:cNvPr id="2" name="Image 0" descr="preencoded.png">
            <a:extLst>
              <a:ext uri="{FF2B5EF4-FFF2-40B4-BE49-F238E27FC236}">
                <a16:creationId xmlns:a16="http://schemas.microsoft.com/office/drawing/2014/main" id="{08214A42-2297-F110-83DC-3182BA38610D}"/>
              </a:ext>
            </a:extLst>
          </p:cNvPr>
          <p:cNvPicPr>
            <a:picLocks noChangeAspect="1"/>
          </p:cNvPicPr>
          <p:nvPr/>
        </p:nvPicPr>
        <p:blipFill>
          <a:blip r:embed="rId2"/>
          <a:stretch>
            <a:fillRect/>
          </a:stretch>
        </p:blipFill>
        <p:spPr>
          <a:xfrm>
            <a:off x="12801600" y="0"/>
            <a:ext cx="5486400" cy="10108297"/>
          </a:xfrm>
          <a:prstGeom prst="rect">
            <a:avLst/>
          </a:prstGeom>
        </p:spPr>
      </p:pic>
      <p:sp>
        <p:nvSpPr>
          <p:cNvPr id="3" name="object 2">
            <a:extLst>
              <a:ext uri="{FF2B5EF4-FFF2-40B4-BE49-F238E27FC236}">
                <a16:creationId xmlns:a16="http://schemas.microsoft.com/office/drawing/2014/main" id="{07CCC177-865A-5043-084C-FE0FD9EDCAD5}"/>
              </a:ext>
            </a:extLst>
          </p:cNvPr>
          <p:cNvSpPr/>
          <p:nvPr/>
        </p:nvSpPr>
        <p:spPr>
          <a:xfrm>
            <a:off x="9686290" y="9851296"/>
            <a:ext cx="8601710" cy="415290"/>
          </a:xfrm>
          <a:custGeom>
            <a:avLst/>
            <a:gdLst/>
            <a:ahLst/>
            <a:cxnLst/>
            <a:rect l="l" t="t" r="r" b="b"/>
            <a:pathLst>
              <a:path w="8601710" h="415290">
                <a:moveTo>
                  <a:pt x="8601544" y="414763"/>
                </a:moveTo>
                <a:lnTo>
                  <a:pt x="0" y="414763"/>
                </a:lnTo>
                <a:lnTo>
                  <a:pt x="0" y="0"/>
                </a:lnTo>
                <a:lnTo>
                  <a:pt x="8601544" y="0"/>
                </a:lnTo>
                <a:lnTo>
                  <a:pt x="8601544" y="414763"/>
                </a:lnTo>
                <a:close/>
              </a:path>
            </a:pathLst>
          </a:custGeom>
          <a:solidFill>
            <a:srgbClr val="00B050"/>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472736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object 6"/>
          <p:cNvGrpSpPr/>
          <p:nvPr/>
        </p:nvGrpSpPr>
        <p:grpSpPr>
          <a:xfrm>
            <a:off x="10217239" y="2653664"/>
            <a:ext cx="8070761" cy="7633611"/>
            <a:chOff x="10217239" y="2653664"/>
            <a:chExt cx="8070761" cy="7633611"/>
          </a:xfrm>
        </p:grpSpPr>
        <p:sp>
          <p:nvSpPr>
            <p:cNvPr id="7" name="object 7"/>
            <p:cNvSpPr/>
            <p:nvPr/>
          </p:nvSpPr>
          <p:spPr>
            <a:xfrm>
              <a:off x="14636115" y="6587130"/>
              <a:ext cx="3651885" cy="3700145"/>
            </a:xfrm>
            <a:custGeom>
              <a:avLst/>
              <a:gdLst/>
              <a:ahLst/>
              <a:cxnLst/>
              <a:rect l="l" t="t" r="r" b="b"/>
              <a:pathLst>
                <a:path w="3651884" h="3700145">
                  <a:moveTo>
                    <a:pt x="3651885" y="3699868"/>
                  </a:moveTo>
                  <a:lnTo>
                    <a:pt x="0" y="3699868"/>
                  </a:lnTo>
                  <a:lnTo>
                    <a:pt x="0" y="0"/>
                  </a:lnTo>
                  <a:lnTo>
                    <a:pt x="3651885" y="0"/>
                  </a:lnTo>
                  <a:lnTo>
                    <a:pt x="3651885" y="3699868"/>
                  </a:lnTo>
                  <a:close/>
                </a:path>
              </a:pathLst>
            </a:custGeom>
            <a:solidFill>
              <a:schemeClr val="tx1"/>
            </a:solidFill>
          </p:spPr>
          <p:txBody>
            <a:bodyPr wrap="square" lIns="0" tIns="0" rIns="0" bIns="0" rtlCol="0"/>
            <a:lstStyle/>
            <a:p>
              <a:endParaRPr dirty="0"/>
            </a:p>
          </p:txBody>
        </p:sp>
        <p:sp>
          <p:nvSpPr>
            <p:cNvPr id="8" name="object 8"/>
            <p:cNvSpPr/>
            <p:nvPr/>
          </p:nvSpPr>
          <p:spPr>
            <a:xfrm>
              <a:off x="10217239" y="2653664"/>
              <a:ext cx="6626225" cy="6188710"/>
            </a:xfrm>
            <a:custGeom>
              <a:avLst/>
              <a:gdLst/>
              <a:ahLst/>
              <a:cxnLst/>
              <a:rect l="l" t="t" r="r" b="b"/>
              <a:pathLst>
                <a:path w="6626225" h="6188709">
                  <a:moveTo>
                    <a:pt x="6626060" y="432104"/>
                  </a:moveTo>
                  <a:lnTo>
                    <a:pt x="6624739" y="432104"/>
                  </a:lnTo>
                  <a:lnTo>
                    <a:pt x="6192634" y="0"/>
                  </a:lnTo>
                  <a:lnTo>
                    <a:pt x="6192634" y="5755221"/>
                  </a:lnTo>
                  <a:lnTo>
                    <a:pt x="0" y="5755221"/>
                  </a:lnTo>
                  <a:lnTo>
                    <a:pt x="432104" y="6188646"/>
                  </a:lnTo>
                  <a:lnTo>
                    <a:pt x="6626060" y="6188646"/>
                  </a:lnTo>
                  <a:lnTo>
                    <a:pt x="6626060" y="432104"/>
                  </a:lnTo>
                  <a:close/>
                </a:path>
              </a:pathLst>
            </a:custGeom>
            <a:solidFill>
              <a:srgbClr val="1C1126"/>
            </a:solidFill>
          </p:spPr>
          <p:txBody>
            <a:bodyPr wrap="square" lIns="0" tIns="0" rIns="0" bIns="0" rtlCol="0"/>
            <a:lstStyle/>
            <a:p>
              <a:endParaRPr dirty="0"/>
            </a:p>
          </p:txBody>
        </p:sp>
      </p:grpSp>
      <p:sp>
        <p:nvSpPr>
          <p:cNvPr id="10" name="object 10"/>
          <p:cNvSpPr txBox="1">
            <a:spLocks noGrp="1"/>
          </p:cNvSpPr>
          <p:nvPr>
            <p:ph type="title"/>
          </p:nvPr>
        </p:nvSpPr>
        <p:spPr>
          <a:xfrm>
            <a:off x="5071284" y="977900"/>
            <a:ext cx="8873315" cy="1211937"/>
          </a:xfrm>
          <a:prstGeom prst="rect">
            <a:avLst/>
          </a:prstGeom>
        </p:spPr>
        <p:txBody>
          <a:bodyPr vert="horz" wrap="square" lIns="0" tIns="285816" rIns="0" bIns="0" rtlCol="0">
            <a:spAutoFit/>
          </a:bodyPr>
          <a:lstStyle/>
          <a:p>
            <a:pPr marL="12700">
              <a:lnSpc>
                <a:spcPct val="100000"/>
              </a:lnSpc>
              <a:spcBef>
                <a:spcPts val="100"/>
              </a:spcBef>
            </a:pPr>
            <a:r>
              <a:rPr lang="en-US" spc="340" dirty="0"/>
              <a:t>PROJECT OBJECTIVES</a:t>
            </a:r>
            <a:endParaRPr spc="-195" dirty="0"/>
          </a:p>
        </p:txBody>
      </p:sp>
      <p:sp>
        <p:nvSpPr>
          <p:cNvPr id="27" name="TextBox 26">
            <a:extLst>
              <a:ext uri="{FF2B5EF4-FFF2-40B4-BE49-F238E27FC236}">
                <a16:creationId xmlns:a16="http://schemas.microsoft.com/office/drawing/2014/main" id="{1BDCFC18-C726-FA26-DDF4-107A35C981A7}"/>
              </a:ext>
            </a:extLst>
          </p:cNvPr>
          <p:cNvSpPr txBox="1"/>
          <p:nvPr/>
        </p:nvSpPr>
        <p:spPr>
          <a:xfrm>
            <a:off x="304800" y="1943100"/>
            <a:ext cx="9175927" cy="7478970"/>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lang="en-US" sz="3200" dirty="0"/>
              <a:t>To detect hate speech in tweets using Natural Language Processing (NLP) </a:t>
            </a:r>
          </a:p>
          <a:p>
            <a:pPr marL="0" marR="0" lvl="0" indent="0" algn="l" defTabSz="914400" rtl="0" eaLnBrk="0" fontAlgn="base" latinLnBrk="0" hangingPunct="0">
              <a:lnSpc>
                <a:spcPct val="150000"/>
              </a:lnSpc>
              <a:spcBef>
                <a:spcPct val="0"/>
              </a:spcBef>
              <a:spcAft>
                <a:spcPct val="0"/>
              </a:spcAft>
              <a:buClrTx/>
              <a:buSzTx/>
              <a:buFontTx/>
              <a:buChar char="•"/>
              <a:tabLst/>
            </a:pPr>
            <a:r>
              <a:rPr lang="en-US" sz="3200" dirty="0"/>
              <a:t>To flag misinformation by matching tweets with verified claims from PesaCheck and AfricaCheck</a:t>
            </a:r>
          </a:p>
          <a:p>
            <a:pPr marL="0" marR="0" lvl="0" indent="0" algn="l" defTabSz="914400" rtl="0" eaLnBrk="0" fontAlgn="base" latinLnBrk="0" hangingPunct="0">
              <a:lnSpc>
                <a:spcPct val="150000"/>
              </a:lnSpc>
              <a:spcBef>
                <a:spcPct val="0"/>
              </a:spcBef>
              <a:spcAft>
                <a:spcPct val="0"/>
              </a:spcAft>
              <a:buClrTx/>
              <a:buSzTx/>
              <a:buFontTx/>
              <a:buChar char="•"/>
              <a:tabLst/>
            </a:pPr>
            <a:r>
              <a:rPr lang="en-US" sz="3200" dirty="0"/>
              <a:t>To provide a real-time dashboard for tweet input, analysis, and classification</a:t>
            </a:r>
          </a:p>
          <a:p>
            <a:pPr marL="0" marR="0" lvl="0" indent="0" algn="l" defTabSz="914400" rtl="0" eaLnBrk="0" fontAlgn="base" latinLnBrk="0" hangingPunct="0">
              <a:lnSpc>
                <a:spcPct val="150000"/>
              </a:lnSpc>
              <a:spcBef>
                <a:spcPct val="0"/>
              </a:spcBef>
              <a:spcAft>
                <a:spcPct val="0"/>
              </a:spcAft>
              <a:buClrTx/>
              <a:buSzTx/>
              <a:buFontTx/>
              <a:buChar char="•"/>
              <a:tabLst/>
            </a:pPr>
            <a:r>
              <a:rPr lang="en-US" sz="3200" dirty="0"/>
              <a:t> To empower key institutions (NCIC, CAK, IEBC, DCI, media) to respond proactively To support peace, truth, and civic engagement in Kenya’s online spaces</a:t>
            </a:r>
            <a:endParaRPr kumimoji="0" lang="en-US" altLang="en-US" sz="3200" b="0" i="0" u="none" strike="noStrike" cap="none" normalizeH="0" baseline="0" dirty="0">
              <a:ln>
                <a:noFill/>
              </a:ln>
              <a:solidFill>
                <a:schemeClr val="tx1"/>
              </a:solidFill>
              <a:effectLst/>
              <a:latin typeface="Trebuchet MS" panose="020B0603020202020204" pitchFamily="34" charset="0"/>
            </a:endParaRPr>
          </a:p>
        </p:txBody>
      </p:sp>
      <p:pic>
        <p:nvPicPr>
          <p:cNvPr id="2" name="Image 0" descr="preencoded.png">
            <a:extLst>
              <a:ext uri="{FF2B5EF4-FFF2-40B4-BE49-F238E27FC236}">
                <a16:creationId xmlns:a16="http://schemas.microsoft.com/office/drawing/2014/main" id="{7E59AE02-35D1-D8DC-C9C6-8BD4AD7F18FA}"/>
              </a:ext>
            </a:extLst>
          </p:cNvPr>
          <p:cNvPicPr>
            <a:picLocks noChangeAspect="1"/>
          </p:cNvPicPr>
          <p:nvPr/>
        </p:nvPicPr>
        <p:blipFill>
          <a:blip r:embed="rId2"/>
          <a:stretch>
            <a:fillRect/>
          </a:stretch>
        </p:blipFill>
        <p:spPr>
          <a:xfrm>
            <a:off x="10217239" y="2653664"/>
            <a:ext cx="6167117" cy="57835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1368000" y="647700"/>
            <a:ext cx="8762400" cy="3047040"/>
          </a:xfrm>
          <a:prstGeom prst="rect">
            <a:avLst/>
          </a:prstGeom>
          <a:noFill/>
          <a:ln w="0">
            <a:noFill/>
          </a:ln>
        </p:spPr>
        <p:txBody>
          <a:bodyPr lIns="182880" tIns="182880" rIns="182880" bIns="182880" anchor="t">
            <a:normAutofit/>
          </a:bodyPr>
          <a:lstStyle/>
          <a:p>
            <a:pPr algn="ctr" defTabSz="1143000" rtl="0">
              <a:lnSpc>
                <a:spcPts val="6938"/>
              </a:lnSpc>
            </a:pPr>
            <a:r>
              <a:rPr lang="en-US" sz="6600" kern="1200" dirty="0">
                <a:solidFill>
                  <a:srgbClr val="091C53"/>
                </a:solidFill>
                <a:latin typeface="Trebuchet MS" panose="020B0603020202020204" pitchFamily="34" charset="0"/>
                <a:ea typeface="Instrument Sans Semi Bold" pitchFamily="34" charset="-122"/>
                <a:cs typeface="Instrument Sans Semi Bold" pitchFamily="34" charset="-120"/>
              </a:rPr>
              <a:t>Key Stakeholders</a:t>
            </a:r>
            <a:endParaRPr lang="en-US" sz="6600" kern="1200" dirty="0">
              <a:solidFill>
                <a:prstClr val="black"/>
              </a:solidFill>
              <a:latin typeface="Trebuchet MS" panose="020B0603020202020204" pitchFamily="34" charset="0"/>
              <a:ea typeface="+mn-ea"/>
              <a:cs typeface="+mn-cs"/>
            </a:endParaRPr>
          </a:p>
        </p:txBody>
      </p:sp>
      <p:cxnSp>
        <p:nvCxnSpPr>
          <p:cNvPr id="102" name="Google Shape;159;p31"/>
          <p:cNvCxnSpPr/>
          <p:nvPr/>
        </p:nvCxnSpPr>
        <p:spPr>
          <a:xfrm>
            <a:off x="1368000" y="1990080"/>
            <a:ext cx="720" cy="4624560"/>
          </a:xfrm>
          <a:prstGeom prst="straightConnector1">
            <a:avLst/>
          </a:prstGeom>
          <a:ln w="9525">
            <a:solidFill>
              <a:srgbClr val="191919"/>
            </a:solidFill>
            <a:round/>
          </a:ln>
        </p:spPr>
      </p:cxnSp>
      <p:sp>
        <p:nvSpPr>
          <p:cNvPr id="2" name="Text 1">
            <a:extLst>
              <a:ext uri="{FF2B5EF4-FFF2-40B4-BE49-F238E27FC236}">
                <a16:creationId xmlns:a16="http://schemas.microsoft.com/office/drawing/2014/main" id="{21E341E0-B9A6-CCF1-C48E-BD51EAC5BFC0}"/>
              </a:ext>
            </a:extLst>
          </p:cNvPr>
          <p:cNvSpPr/>
          <p:nvPr/>
        </p:nvSpPr>
        <p:spPr>
          <a:xfrm>
            <a:off x="1417410" y="2591514"/>
            <a:ext cx="16303526" cy="453629"/>
          </a:xfrm>
          <a:prstGeom prst="rect">
            <a:avLst/>
          </a:prstGeom>
          <a:noFill/>
          <a:ln/>
        </p:spPr>
        <p:txBody>
          <a:bodyPr wrap="none" lIns="0" tIns="0" rIns="0" bIns="0" rtlCol="0" anchor="t"/>
          <a:lstStyle/>
          <a:p>
            <a:pPr marL="428625" indent="-428625" algn="l" defTabSz="1143000" rtl="0">
              <a:lnSpc>
                <a:spcPts val="3563"/>
              </a:lnSpc>
              <a:buSzPct val="100000"/>
              <a:buFontTx/>
              <a:buChar char="•"/>
            </a:pPr>
            <a:r>
              <a:rPr lang="en-US" sz="3200" kern="1200" dirty="0">
                <a:solidFill>
                  <a:schemeClr val="tx1"/>
                </a:solidFill>
                <a:latin typeface="Trebuchet MS" panose="020B0603020202020204" pitchFamily="34" charset="0"/>
                <a:ea typeface="Instrument Sans Medium" pitchFamily="34" charset="-122"/>
                <a:cs typeface="Instrument Sans Medium" pitchFamily="34" charset="-120"/>
              </a:rPr>
              <a:t>National Cohesion and Integration Commission (NCIC)</a:t>
            </a:r>
            <a:endParaRPr lang="en-US" sz="3200" kern="1200" dirty="0">
              <a:solidFill>
                <a:schemeClr val="tx1"/>
              </a:solidFill>
              <a:latin typeface="Trebuchet MS" panose="020B0603020202020204" pitchFamily="34" charset="0"/>
              <a:ea typeface="+mn-ea"/>
              <a:cs typeface="+mn-cs"/>
            </a:endParaRPr>
          </a:p>
        </p:txBody>
      </p:sp>
      <p:sp>
        <p:nvSpPr>
          <p:cNvPr id="3" name="Text 2">
            <a:extLst>
              <a:ext uri="{FF2B5EF4-FFF2-40B4-BE49-F238E27FC236}">
                <a16:creationId xmlns:a16="http://schemas.microsoft.com/office/drawing/2014/main" id="{679A3DC1-047F-7192-DF7B-0D429E7949B2}"/>
              </a:ext>
            </a:extLst>
          </p:cNvPr>
          <p:cNvSpPr/>
          <p:nvPr/>
        </p:nvSpPr>
        <p:spPr>
          <a:xfrm>
            <a:off x="1417410" y="3420754"/>
            <a:ext cx="16303526" cy="453629"/>
          </a:xfrm>
          <a:prstGeom prst="rect">
            <a:avLst/>
          </a:prstGeom>
          <a:noFill/>
          <a:ln/>
        </p:spPr>
        <p:txBody>
          <a:bodyPr wrap="none" lIns="0" tIns="0" rIns="0" bIns="0" rtlCol="0" anchor="t"/>
          <a:lstStyle/>
          <a:p>
            <a:pPr marL="428625" indent="-428625" algn="l" defTabSz="1143000" rtl="0">
              <a:lnSpc>
                <a:spcPts val="3563"/>
              </a:lnSpc>
              <a:buSzPct val="100000"/>
              <a:buFontTx/>
              <a:buChar char="•"/>
            </a:pPr>
            <a:r>
              <a:rPr lang="en-US" sz="3200" kern="1200" dirty="0">
                <a:solidFill>
                  <a:schemeClr val="tx1"/>
                </a:solidFill>
                <a:latin typeface="Trebuchet MS" panose="020B0603020202020204" pitchFamily="34" charset="0"/>
                <a:ea typeface="Instrument Sans Medium" pitchFamily="34" charset="-122"/>
                <a:cs typeface="Instrument Sans Medium" pitchFamily="34" charset="-120"/>
              </a:rPr>
              <a:t>Independent Electoral and Boundaries Commission (IEBC)</a:t>
            </a:r>
            <a:endParaRPr lang="en-US" sz="3200" kern="1200" dirty="0">
              <a:solidFill>
                <a:schemeClr val="tx1"/>
              </a:solidFill>
              <a:latin typeface="Trebuchet MS" panose="020B0603020202020204" pitchFamily="34" charset="0"/>
              <a:ea typeface="+mn-ea"/>
              <a:cs typeface="+mn-cs"/>
            </a:endParaRPr>
          </a:p>
        </p:txBody>
      </p:sp>
      <p:sp>
        <p:nvSpPr>
          <p:cNvPr id="4" name="Text 3">
            <a:extLst>
              <a:ext uri="{FF2B5EF4-FFF2-40B4-BE49-F238E27FC236}">
                <a16:creationId xmlns:a16="http://schemas.microsoft.com/office/drawing/2014/main" id="{02A54BCB-F135-B9AF-B5C6-17E2E14575D4}"/>
              </a:ext>
            </a:extLst>
          </p:cNvPr>
          <p:cNvSpPr/>
          <p:nvPr/>
        </p:nvSpPr>
        <p:spPr>
          <a:xfrm>
            <a:off x="1417410" y="4393689"/>
            <a:ext cx="16303526" cy="453629"/>
          </a:xfrm>
          <a:prstGeom prst="rect">
            <a:avLst/>
          </a:prstGeom>
          <a:noFill/>
          <a:ln/>
        </p:spPr>
        <p:txBody>
          <a:bodyPr wrap="none" lIns="0" tIns="0" rIns="0" bIns="0" rtlCol="0" anchor="t"/>
          <a:lstStyle/>
          <a:p>
            <a:pPr marL="428625" indent="-428625" algn="l" defTabSz="1143000" rtl="0">
              <a:lnSpc>
                <a:spcPts val="3563"/>
              </a:lnSpc>
              <a:buSzPct val="100000"/>
              <a:buFontTx/>
              <a:buChar char="•"/>
            </a:pPr>
            <a:r>
              <a:rPr lang="en-US" sz="3200" kern="1200" dirty="0">
                <a:solidFill>
                  <a:schemeClr val="tx1"/>
                </a:solidFill>
                <a:latin typeface="Trebuchet MS" panose="020B0603020202020204" pitchFamily="34" charset="0"/>
                <a:ea typeface="Instrument Sans Medium" pitchFamily="34" charset="-122"/>
                <a:cs typeface="Instrument Sans Medium" pitchFamily="34" charset="-120"/>
              </a:rPr>
              <a:t>Media houses and journalists</a:t>
            </a:r>
            <a:endParaRPr lang="en-US" sz="3200" kern="1200" dirty="0">
              <a:solidFill>
                <a:schemeClr val="tx1"/>
              </a:solidFill>
              <a:latin typeface="Trebuchet MS" panose="020B0603020202020204" pitchFamily="34" charset="0"/>
              <a:ea typeface="+mn-ea"/>
              <a:cs typeface="+mn-cs"/>
            </a:endParaRPr>
          </a:p>
        </p:txBody>
      </p:sp>
      <p:sp>
        <p:nvSpPr>
          <p:cNvPr id="5" name="Text 4">
            <a:extLst>
              <a:ext uri="{FF2B5EF4-FFF2-40B4-BE49-F238E27FC236}">
                <a16:creationId xmlns:a16="http://schemas.microsoft.com/office/drawing/2014/main" id="{967ECA9E-E69A-EB03-7FB1-C51134D262BA}"/>
              </a:ext>
            </a:extLst>
          </p:cNvPr>
          <p:cNvSpPr/>
          <p:nvPr/>
        </p:nvSpPr>
        <p:spPr>
          <a:xfrm>
            <a:off x="1417410" y="5322048"/>
            <a:ext cx="16303526" cy="453629"/>
          </a:xfrm>
          <a:prstGeom prst="rect">
            <a:avLst/>
          </a:prstGeom>
          <a:noFill/>
          <a:ln/>
        </p:spPr>
        <p:txBody>
          <a:bodyPr wrap="none" lIns="0" tIns="0" rIns="0" bIns="0" rtlCol="0" anchor="t"/>
          <a:lstStyle/>
          <a:p>
            <a:pPr marL="428625" indent="-428625" algn="l" defTabSz="1143000" rtl="0">
              <a:lnSpc>
                <a:spcPts val="3563"/>
              </a:lnSpc>
              <a:buSzPct val="100000"/>
              <a:buFontTx/>
              <a:buChar char="•"/>
            </a:pPr>
            <a:r>
              <a:rPr lang="en-US" sz="3200" kern="1200" dirty="0">
                <a:solidFill>
                  <a:schemeClr val="tx1"/>
                </a:solidFill>
                <a:latin typeface="Trebuchet MS" panose="020B0603020202020204" pitchFamily="34" charset="0"/>
                <a:ea typeface="Instrument Sans Medium" pitchFamily="34" charset="-122"/>
                <a:cs typeface="Instrument Sans Medium" pitchFamily="34" charset="-120"/>
              </a:rPr>
              <a:t>NGOs and civil society</a:t>
            </a:r>
            <a:endParaRPr lang="en-US" sz="3200" kern="1200" dirty="0">
              <a:solidFill>
                <a:schemeClr val="tx1"/>
              </a:solidFill>
              <a:latin typeface="Trebuchet MS" panose="020B0603020202020204" pitchFamily="34" charset="0"/>
              <a:ea typeface="+mn-ea"/>
              <a:cs typeface="+mn-cs"/>
            </a:endParaRPr>
          </a:p>
        </p:txBody>
      </p:sp>
      <p:sp>
        <p:nvSpPr>
          <p:cNvPr id="7" name="Text 5">
            <a:extLst>
              <a:ext uri="{FF2B5EF4-FFF2-40B4-BE49-F238E27FC236}">
                <a16:creationId xmlns:a16="http://schemas.microsoft.com/office/drawing/2014/main" id="{FAB70EC2-81CF-FCD2-47E1-748A188365E8}"/>
              </a:ext>
            </a:extLst>
          </p:cNvPr>
          <p:cNvSpPr/>
          <p:nvPr/>
        </p:nvSpPr>
        <p:spPr>
          <a:xfrm>
            <a:off x="1417410" y="6369753"/>
            <a:ext cx="16303526" cy="453629"/>
          </a:xfrm>
          <a:prstGeom prst="rect">
            <a:avLst/>
          </a:prstGeom>
          <a:noFill/>
          <a:ln/>
        </p:spPr>
        <p:txBody>
          <a:bodyPr wrap="none" lIns="0" tIns="0" rIns="0" bIns="0" rtlCol="0" anchor="t"/>
          <a:lstStyle/>
          <a:p>
            <a:pPr marL="428625" indent="-428625" algn="l" defTabSz="1143000" rtl="0">
              <a:lnSpc>
                <a:spcPts val="3563"/>
              </a:lnSpc>
              <a:buSzPct val="100000"/>
              <a:buFontTx/>
              <a:buChar char="•"/>
            </a:pPr>
            <a:r>
              <a:rPr lang="en-US" sz="3200" kern="1200" dirty="0">
                <a:solidFill>
                  <a:schemeClr val="tx1"/>
                </a:solidFill>
                <a:latin typeface="Trebuchet MS" panose="020B0603020202020204" pitchFamily="34" charset="0"/>
                <a:ea typeface="Instrument Sans Medium" pitchFamily="34" charset="-122"/>
                <a:cs typeface="Instrument Sans Medium" pitchFamily="34" charset="-120"/>
              </a:rPr>
              <a:t>General public</a:t>
            </a:r>
            <a:endParaRPr lang="en-US" sz="3200" kern="1200" dirty="0">
              <a:solidFill>
                <a:schemeClr val="tx1"/>
              </a:solidFill>
              <a:latin typeface="Trebuchet MS" panose="020B0603020202020204" pitchFamily="34" charset="0"/>
              <a:ea typeface="+mn-ea"/>
              <a:cs typeface="+mn-cs"/>
            </a:endParaRPr>
          </a:p>
        </p:txBody>
      </p:sp>
      <p:pic>
        <p:nvPicPr>
          <p:cNvPr id="8" name="Image 0" descr="preencoded.png">
            <a:extLst>
              <a:ext uri="{FF2B5EF4-FFF2-40B4-BE49-F238E27FC236}">
                <a16:creationId xmlns:a16="http://schemas.microsoft.com/office/drawing/2014/main" id="{4D589FB9-083F-FA19-F74D-2C0215FB2736}"/>
              </a:ext>
            </a:extLst>
          </p:cNvPr>
          <p:cNvPicPr>
            <a:picLocks noChangeAspect="1"/>
          </p:cNvPicPr>
          <p:nvPr/>
        </p:nvPicPr>
        <p:blipFill>
          <a:blip r:embed="rId2"/>
          <a:stretch>
            <a:fillRect/>
          </a:stretch>
        </p:blipFill>
        <p:spPr>
          <a:xfrm>
            <a:off x="12427920" y="171633"/>
            <a:ext cx="5860080" cy="958663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992237" y="641451"/>
            <a:ext cx="7088238" cy="885974"/>
          </a:xfrm>
          <a:prstGeom prst="rect">
            <a:avLst/>
          </a:prstGeom>
          <a:noFill/>
          <a:ln/>
        </p:spPr>
        <p:txBody>
          <a:bodyPr wrap="none" lIns="0" tIns="0" rIns="0" bIns="0" rtlCol="0" anchor="t"/>
          <a:lstStyle/>
          <a:p>
            <a:pPr algn="l" defTabSz="1143000" rtl="0">
              <a:lnSpc>
                <a:spcPts val="6938"/>
              </a:lnSpc>
            </a:pPr>
            <a:r>
              <a:rPr lang="en-US" sz="6000" kern="1200" dirty="0">
                <a:solidFill>
                  <a:schemeClr val="tx1"/>
                </a:solidFill>
                <a:latin typeface="Trebuchet MS" panose="020B0603020202020204" pitchFamily="34" charset="0"/>
                <a:ea typeface="+mn-ea"/>
                <a:cs typeface="+mn-cs"/>
              </a:rPr>
              <a:t>Metrics of Success</a:t>
            </a:r>
          </a:p>
        </p:txBody>
      </p:sp>
      <p:sp>
        <p:nvSpPr>
          <p:cNvPr id="4" name="Shape 1"/>
          <p:cNvSpPr/>
          <p:nvPr/>
        </p:nvSpPr>
        <p:spPr>
          <a:xfrm>
            <a:off x="992237" y="1579200"/>
            <a:ext cx="637878" cy="637878"/>
          </a:xfrm>
          <a:prstGeom prst="roundRect">
            <a:avLst>
              <a:gd name="adj" fmla="val 40005"/>
            </a:avLst>
          </a:prstGeom>
          <a:solidFill>
            <a:schemeClr val="tx1"/>
          </a:solidFill>
          <a:ln/>
        </p:spPr>
      </p:sp>
      <p:sp>
        <p:nvSpPr>
          <p:cNvPr id="5" name="Text 2"/>
          <p:cNvSpPr/>
          <p:nvPr/>
        </p:nvSpPr>
        <p:spPr>
          <a:xfrm>
            <a:off x="1913630" y="1579200"/>
            <a:ext cx="3544044" cy="442913"/>
          </a:xfrm>
          <a:prstGeom prst="rect">
            <a:avLst/>
          </a:prstGeom>
          <a:noFill/>
          <a:ln/>
        </p:spPr>
        <p:txBody>
          <a:bodyPr wrap="none" lIns="0" tIns="0" rIns="0" bIns="0" rtlCol="0" anchor="t"/>
          <a:lstStyle/>
          <a:p>
            <a:pPr algn="l" defTabSz="1143000" rtl="0"/>
            <a:r>
              <a:rPr lang="en-US" sz="3600" b="1" kern="1200" dirty="0">
                <a:solidFill>
                  <a:prstClr val="black"/>
                </a:solidFill>
                <a:latin typeface="Trebuchet MS" panose="020B0603020202020204" pitchFamily="34" charset="0"/>
                <a:ea typeface="+mn-ea"/>
                <a:cs typeface="+mn-cs"/>
              </a:rPr>
              <a:t>F1-Score :</a:t>
            </a:r>
            <a:r>
              <a:rPr lang="en-US" sz="3600" kern="1200" dirty="0">
                <a:solidFill>
                  <a:prstClr val="black"/>
                </a:solidFill>
                <a:latin typeface="Trebuchet MS" panose="020B0603020202020204" pitchFamily="34" charset="0"/>
                <a:ea typeface="+mn-ea"/>
                <a:cs typeface="+mn-cs"/>
              </a:rPr>
              <a:t>Achieving an F1-Score of 80% or higher for hate speech classification</a:t>
            </a:r>
            <a:r>
              <a:rPr lang="en-US" sz="2800" kern="1200" dirty="0">
                <a:solidFill>
                  <a:prstClr val="black"/>
                </a:solidFill>
                <a:latin typeface="Trebuchet MS" panose="020B0603020202020204" pitchFamily="34" charset="0"/>
                <a:ea typeface="+mn-ea"/>
                <a:cs typeface="+mn-cs"/>
              </a:rPr>
              <a:t>.</a:t>
            </a:r>
          </a:p>
          <a:p>
            <a:pPr algn="l" defTabSz="1143000" rtl="0"/>
            <a:endParaRPr lang="en-US" sz="2800" kern="1200" dirty="0">
              <a:solidFill>
                <a:prstClr val="black"/>
              </a:solidFill>
              <a:latin typeface="Trebuchet MS" panose="020B0603020202020204" pitchFamily="34" charset="0"/>
              <a:ea typeface="+mn-ea"/>
              <a:cs typeface="+mn-cs"/>
            </a:endParaRPr>
          </a:p>
          <a:p>
            <a:pPr algn="l" defTabSz="1143000" rtl="0">
              <a:lnSpc>
                <a:spcPts val="3438"/>
              </a:lnSpc>
            </a:pPr>
            <a:endParaRPr lang="en-US" sz="2400" kern="1200" dirty="0">
              <a:solidFill>
                <a:prstClr val="black"/>
              </a:solidFill>
              <a:latin typeface="Trebuchet MS" panose="020B0603020202020204" pitchFamily="34" charset="0"/>
              <a:ea typeface="+mn-ea"/>
              <a:cs typeface="+mn-cs"/>
            </a:endParaRPr>
          </a:p>
        </p:txBody>
      </p:sp>
      <p:sp>
        <p:nvSpPr>
          <p:cNvPr id="6" name="Text 3"/>
          <p:cNvSpPr/>
          <p:nvPr/>
        </p:nvSpPr>
        <p:spPr>
          <a:xfrm>
            <a:off x="2133600" y="3323367"/>
            <a:ext cx="8524131" cy="453629"/>
          </a:xfrm>
          <a:prstGeom prst="rect">
            <a:avLst/>
          </a:prstGeom>
          <a:noFill/>
          <a:ln/>
        </p:spPr>
        <p:txBody>
          <a:bodyPr wrap="none" lIns="0" tIns="0" rIns="0" bIns="0" rtlCol="0" anchor="t"/>
          <a:lstStyle/>
          <a:p>
            <a:pPr algn="l" defTabSz="1143000" rtl="0">
              <a:lnSpc>
                <a:spcPts val="3563"/>
              </a:lnSpc>
            </a:pPr>
            <a:endParaRPr lang="en-US" sz="2188" kern="1200" dirty="0">
              <a:solidFill>
                <a:prstClr val="black"/>
              </a:solidFill>
              <a:latin typeface="Calibri" panose="020F0502020204030204"/>
              <a:ea typeface="+mn-ea"/>
              <a:cs typeface="+mn-cs"/>
            </a:endParaRPr>
          </a:p>
        </p:txBody>
      </p:sp>
      <p:sp>
        <p:nvSpPr>
          <p:cNvPr id="7" name="Shape 4"/>
          <p:cNvSpPr/>
          <p:nvPr/>
        </p:nvSpPr>
        <p:spPr>
          <a:xfrm>
            <a:off x="992237" y="2822310"/>
            <a:ext cx="637878" cy="637878"/>
          </a:xfrm>
          <a:prstGeom prst="roundRect">
            <a:avLst>
              <a:gd name="adj" fmla="val 50000"/>
            </a:avLst>
          </a:prstGeom>
          <a:solidFill>
            <a:srgbClr val="FF0000"/>
          </a:solidFill>
          <a:ln/>
        </p:spPr>
      </p:sp>
      <p:sp>
        <p:nvSpPr>
          <p:cNvPr id="8" name="Text 5"/>
          <p:cNvSpPr/>
          <p:nvPr/>
        </p:nvSpPr>
        <p:spPr>
          <a:xfrm>
            <a:off x="1913632" y="2918509"/>
            <a:ext cx="3544044" cy="442913"/>
          </a:xfrm>
          <a:prstGeom prst="rect">
            <a:avLst/>
          </a:prstGeom>
          <a:noFill/>
          <a:ln/>
        </p:spPr>
        <p:txBody>
          <a:bodyPr wrap="none" lIns="0" tIns="0" rIns="0" bIns="0" rtlCol="0" anchor="t"/>
          <a:lstStyle/>
          <a:p>
            <a:pPr algn="l" defTabSz="1143000" rtl="0"/>
            <a:r>
              <a:rPr lang="en-US" sz="3600" b="1" kern="1200" dirty="0">
                <a:solidFill>
                  <a:prstClr val="black"/>
                </a:solidFill>
                <a:latin typeface="Calibri" panose="020F0502020204030204"/>
                <a:ea typeface="+mn-ea"/>
                <a:cs typeface="+mn-cs"/>
              </a:rPr>
              <a:t>Accuracy </a:t>
            </a:r>
            <a:r>
              <a:rPr lang="en-US" sz="3600" kern="1200" dirty="0">
                <a:solidFill>
                  <a:prstClr val="black"/>
                </a:solidFill>
                <a:latin typeface="Calibri" panose="020F0502020204030204"/>
                <a:ea typeface="+mn-ea"/>
                <a:cs typeface="+mn-cs"/>
              </a:rPr>
              <a:t>: Aiming for overall accuracy of 85% and above in classifying tweets correctly</a:t>
            </a:r>
            <a:r>
              <a:rPr lang="en-US" sz="3000" kern="1200" dirty="0">
                <a:solidFill>
                  <a:prstClr val="black"/>
                </a:solidFill>
                <a:latin typeface="Calibri" panose="020F0502020204030204"/>
                <a:ea typeface="+mn-ea"/>
                <a:cs typeface="+mn-cs"/>
              </a:rPr>
              <a:t>.</a:t>
            </a:r>
          </a:p>
          <a:p>
            <a:pPr algn="l" defTabSz="1143000" rtl="0">
              <a:lnSpc>
                <a:spcPts val="3438"/>
              </a:lnSpc>
            </a:pPr>
            <a:endParaRPr lang="en-US" sz="2750" kern="1200" dirty="0">
              <a:solidFill>
                <a:prstClr val="black"/>
              </a:solidFill>
              <a:latin typeface="Calibri" panose="020F0502020204030204"/>
              <a:ea typeface="+mn-ea"/>
              <a:cs typeface="+mn-cs"/>
            </a:endParaRPr>
          </a:p>
        </p:txBody>
      </p:sp>
      <p:sp>
        <p:nvSpPr>
          <p:cNvPr id="10" name="Shape 7"/>
          <p:cNvSpPr/>
          <p:nvPr/>
        </p:nvSpPr>
        <p:spPr>
          <a:xfrm>
            <a:off x="992237" y="4351436"/>
            <a:ext cx="637878" cy="637878"/>
          </a:xfrm>
          <a:prstGeom prst="roundRect">
            <a:avLst>
              <a:gd name="adj" fmla="val 40005"/>
            </a:avLst>
          </a:prstGeom>
          <a:solidFill>
            <a:srgbClr val="00B050"/>
          </a:solidFill>
          <a:ln/>
        </p:spPr>
        <p:txBody>
          <a:bodyPr/>
          <a:lstStyle/>
          <a:p>
            <a:pPr algn="l" defTabSz="1143000" rtl="0"/>
            <a:endParaRPr lang="en-US" sz="2250" kern="1200" dirty="0">
              <a:solidFill>
                <a:prstClr val="black"/>
              </a:solidFill>
              <a:latin typeface="Calibri" panose="020F0502020204030204"/>
              <a:ea typeface="+mn-ea"/>
              <a:cs typeface="+mn-cs"/>
            </a:endParaRPr>
          </a:p>
        </p:txBody>
      </p:sp>
      <p:sp>
        <p:nvSpPr>
          <p:cNvPr id="11" name="Text 8"/>
          <p:cNvSpPr/>
          <p:nvPr/>
        </p:nvSpPr>
        <p:spPr>
          <a:xfrm>
            <a:off x="1913630" y="4427571"/>
            <a:ext cx="16110855" cy="969871"/>
          </a:xfrm>
          <a:prstGeom prst="rect">
            <a:avLst/>
          </a:prstGeom>
          <a:noFill/>
          <a:ln/>
        </p:spPr>
        <p:txBody>
          <a:bodyPr wrap="none" lIns="0" tIns="0" rIns="0" bIns="0" rtlCol="0" anchor="t"/>
          <a:lstStyle/>
          <a:p>
            <a:pPr algn="l" defTabSz="1143000" rtl="0"/>
            <a:r>
              <a:rPr lang="en-US" sz="3200" b="1" kern="1200" dirty="0">
                <a:solidFill>
                  <a:prstClr val="black"/>
                </a:solidFill>
                <a:latin typeface="Trebuchet MS" panose="020B0603020202020204" pitchFamily="34" charset="0"/>
                <a:ea typeface="+mn-ea"/>
                <a:cs typeface="+mn-cs"/>
              </a:rPr>
              <a:t>Precision :</a:t>
            </a:r>
            <a:r>
              <a:rPr lang="en-US" sz="3200" dirty="0">
                <a:latin typeface="Trebuchet MS" panose="020B0603020202020204" pitchFamily="34" charset="0"/>
                <a:cs typeface="Calibri" panose="020F0502020204030204" pitchFamily="34" charset="0"/>
              </a:rPr>
              <a:t>Maintaining at least 80% precision ensures most flagged tweets are truly </a:t>
            </a:r>
          </a:p>
          <a:p>
            <a:pPr algn="l" defTabSz="1143000" rtl="0"/>
            <a:r>
              <a:rPr lang="en-US" sz="3200" dirty="0">
                <a:latin typeface="Trebuchet MS" panose="020B0603020202020204" pitchFamily="34" charset="0"/>
                <a:cs typeface="Calibri" panose="020F0502020204030204" pitchFamily="34" charset="0"/>
              </a:rPr>
              <a:t>                   hate speech or misinformation</a:t>
            </a:r>
            <a:r>
              <a:rPr lang="en-US" sz="3200" dirty="0">
                <a:latin typeface="Trebuchet MS" panose="020B0603020202020204" pitchFamily="34" charset="0"/>
              </a:rPr>
              <a:t>.</a:t>
            </a:r>
            <a:endParaRPr lang="en-US" sz="3200" kern="1200" dirty="0">
              <a:solidFill>
                <a:prstClr val="black"/>
              </a:solidFill>
              <a:latin typeface="Trebuchet MS" panose="020B0603020202020204" pitchFamily="34" charset="0"/>
              <a:ea typeface="+mn-ea"/>
              <a:cs typeface="+mn-cs"/>
            </a:endParaRPr>
          </a:p>
        </p:txBody>
      </p:sp>
      <p:sp>
        <p:nvSpPr>
          <p:cNvPr id="12" name="Text 9"/>
          <p:cNvSpPr/>
          <p:nvPr/>
        </p:nvSpPr>
        <p:spPr>
          <a:xfrm>
            <a:off x="1913630" y="5892131"/>
            <a:ext cx="15840968" cy="453629"/>
          </a:xfrm>
          <a:prstGeom prst="rect">
            <a:avLst/>
          </a:prstGeom>
          <a:noFill/>
          <a:ln/>
        </p:spPr>
        <p:txBody>
          <a:bodyPr wrap="none" lIns="0" tIns="0" rIns="0" bIns="0" rtlCol="0" anchor="t"/>
          <a:lstStyle/>
          <a:p>
            <a:pPr algn="l" defTabSz="1143000" rtl="0"/>
            <a:r>
              <a:rPr lang="en-US" sz="3200" b="1" kern="1200" dirty="0">
                <a:solidFill>
                  <a:prstClr val="black"/>
                </a:solidFill>
                <a:latin typeface="Trebuchet MS" panose="020B0603020202020204" pitchFamily="34" charset="0"/>
                <a:ea typeface="+mn-ea"/>
                <a:cs typeface="+mn-cs"/>
              </a:rPr>
              <a:t>Usability </a:t>
            </a:r>
            <a:r>
              <a:rPr lang="en-US" sz="3200" kern="1200" dirty="0">
                <a:solidFill>
                  <a:prstClr val="black"/>
                </a:solidFill>
                <a:latin typeface="Trebuchet MS" panose="020B0603020202020204" pitchFamily="34" charset="0"/>
                <a:ea typeface="+mn-ea"/>
                <a:cs typeface="+mn-cs"/>
              </a:rPr>
              <a:t>: Ensure it is user-friendly and operates smoothly for both technical </a:t>
            </a:r>
          </a:p>
          <a:p>
            <a:pPr algn="l" defTabSz="1143000" rtl="0"/>
            <a:r>
              <a:rPr lang="en-US" sz="3200" kern="1200" dirty="0">
                <a:solidFill>
                  <a:prstClr val="black"/>
                </a:solidFill>
                <a:latin typeface="Trebuchet MS" panose="020B0603020202020204" pitchFamily="34" charset="0"/>
                <a:ea typeface="+mn-ea"/>
                <a:cs typeface="+mn-cs"/>
              </a:rPr>
              <a:t>                   and non-technical users.</a:t>
            </a:r>
          </a:p>
        </p:txBody>
      </p:sp>
      <p:sp>
        <p:nvSpPr>
          <p:cNvPr id="13" name="Shape 10"/>
          <p:cNvSpPr/>
          <p:nvPr/>
        </p:nvSpPr>
        <p:spPr>
          <a:xfrm>
            <a:off x="1025059" y="5773136"/>
            <a:ext cx="637878" cy="637878"/>
          </a:xfrm>
          <a:prstGeom prst="roundRect">
            <a:avLst>
              <a:gd name="adj" fmla="val 40005"/>
            </a:avLst>
          </a:prstGeom>
          <a:solidFill>
            <a:schemeClr val="tx1"/>
          </a:solidFill>
          <a:ln/>
        </p:spPr>
        <p:txBody>
          <a:bodyPr/>
          <a:lstStyle/>
          <a:p>
            <a:pPr algn="l" defTabSz="1143000" rtl="0"/>
            <a:endParaRPr lang="en-US" sz="2250" kern="1200" dirty="0">
              <a:solidFill>
                <a:prstClr val="black"/>
              </a:solidFill>
              <a:latin typeface="Calibri" panose="020F0502020204030204"/>
              <a:ea typeface="+mn-ea"/>
              <a:cs typeface="+mn-cs"/>
            </a:endParaRPr>
          </a:p>
        </p:txBody>
      </p:sp>
      <p:sp>
        <p:nvSpPr>
          <p:cNvPr id="14" name="Text 11"/>
          <p:cNvSpPr/>
          <p:nvPr/>
        </p:nvSpPr>
        <p:spPr>
          <a:xfrm>
            <a:off x="1931958" y="7479380"/>
            <a:ext cx="15383767" cy="442913"/>
          </a:xfrm>
          <a:prstGeom prst="rect">
            <a:avLst/>
          </a:prstGeom>
          <a:noFill/>
          <a:ln/>
        </p:spPr>
        <p:txBody>
          <a:bodyPr wrap="none" lIns="0" tIns="0" rIns="0" bIns="0" rtlCol="0" anchor="t"/>
          <a:lstStyle/>
          <a:p>
            <a:pPr algn="l" defTabSz="1143000" rtl="0"/>
            <a:r>
              <a:rPr lang="en-US" sz="3200" b="1" kern="1200" dirty="0">
                <a:solidFill>
                  <a:prstClr val="black"/>
                </a:solidFill>
                <a:latin typeface="Trebuchet MS" panose="020B0603020202020204" pitchFamily="34" charset="0"/>
                <a:ea typeface="+mn-ea"/>
                <a:cs typeface="+mn-cs"/>
              </a:rPr>
              <a:t>Scalability: </a:t>
            </a:r>
            <a:r>
              <a:rPr lang="en-US" sz="3200" kern="1200" dirty="0">
                <a:solidFill>
                  <a:prstClr val="black"/>
                </a:solidFill>
                <a:latin typeface="Trebuchet MS" panose="020B0603020202020204" pitchFamily="34" charset="0"/>
                <a:ea typeface="+mn-ea"/>
                <a:cs typeface="+mn-cs"/>
              </a:rPr>
              <a:t>The system should be able to  handle increased tweet volumes and </a:t>
            </a:r>
          </a:p>
          <a:p>
            <a:pPr algn="l" defTabSz="1143000" rtl="0"/>
            <a:r>
              <a:rPr lang="en-US" sz="3200" kern="1200" dirty="0">
                <a:solidFill>
                  <a:prstClr val="black"/>
                </a:solidFill>
                <a:latin typeface="Trebuchet MS" panose="020B0603020202020204" pitchFamily="34" charset="0"/>
                <a:ea typeface="+mn-ea"/>
                <a:cs typeface="+mn-cs"/>
              </a:rPr>
              <a:t>                     allow batch uploads</a:t>
            </a:r>
          </a:p>
        </p:txBody>
      </p:sp>
      <p:sp>
        <p:nvSpPr>
          <p:cNvPr id="15" name="Text 12"/>
          <p:cNvSpPr/>
          <p:nvPr/>
        </p:nvSpPr>
        <p:spPr>
          <a:xfrm>
            <a:off x="2097660" y="8526994"/>
            <a:ext cx="10515600" cy="1257300"/>
          </a:xfrm>
          <a:prstGeom prst="rect">
            <a:avLst/>
          </a:prstGeom>
          <a:noFill/>
          <a:ln/>
        </p:spPr>
        <p:txBody>
          <a:bodyPr wrap="none" lIns="0" tIns="0" rIns="0" bIns="0" rtlCol="0" anchor="t"/>
          <a:lstStyle/>
          <a:p>
            <a:pPr algn="l" defTabSz="1143000" rtl="0"/>
            <a:endParaRPr lang="en-US" sz="3000" kern="1200" dirty="0">
              <a:solidFill>
                <a:prstClr val="black"/>
              </a:solidFill>
              <a:latin typeface="Calibri" panose="020F0502020204030204"/>
              <a:ea typeface="+mn-ea"/>
              <a:cs typeface="+mn-cs"/>
            </a:endParaRPr>
          </a:p>
        </p:txBody>
      </p:sp>
      <p:sp>
        <p:nvSpPr>
          <p:cNvPr id="2" name="Shape 4">
            <a:extLst>
              <a:ext uri="{FF2B5EF4-FFF2-40B4-BE49-F238E27FC236}">
                <a16:creationId xmlns:a16="http://schemas.microsoft.com/office/drawing/2014/main" id="{3CE3F564-470D-FA07-D633-B5D6569DD7A9}"/>
              </a:ext>
            </a:extLst>
          </p:cNvPr>
          <p:cNvSpPr/>
          <p:nvPr/>
        </p:nvSpPr>
        <p:spPr>
          <a:xfrm>
            <a:off x="1025059" y="7479380"/>
            <a:ext cx="637878" cy="637878"/>
          </a:xfrm>
          <a:prstGeom prst="roundRect">
            <a:avLst>
              <a:gd name="adj" fmla="val 50000"/>
            </a:avLst>
          </a:prstGeom>
          <a:solidFill>
            <a:srgbClr val="FF0000"/>
          </a:solidFill>
          <a:ln/>
        </p:spPr>
      </p:sp>
      <p:pic>
        <p:nvPicPr>
          <p:cNvPr id="16" name="Picture 15">
            <a:extLst>
              <a:ext uri="{FF2B5EF4-FFF2-40B4-BE49-F238E27FC236}">
                <a16:creationId xmlns:a16="http://schemas.microsoft.com/office/drawing/2014/main" id="{3AC2E786-3691-DA99-2EF3-9EAF0A1E4A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97250" y="8117258"/>
            <a:ext cx="2190750" cy="20859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944600" y="0"/>
            <a:ext cx="4343400" cy="10287000"/>
          </a:xfrm>
          <a:prstGeom prst="rect">
            <a:avLst/>
          </a:prstGeom>
        </p:spPr>
      </p:pic>
      <p:sp>
        <p:nvSpPr>
          <p:cNvPr id="3" name="Text 0"/>
          <p:cNvSpPr/>
          <p:nvPr/>
        </p:nvSpPr>
        <p:spPr>
          <a:xfrm>
            <a:off x="4529881" y="276235"/>
            <a:ext cx="7088238" cy="885974"/>
          </a:xfrm>
          <a:prstGeom prst="rect">
            <a:avLst/>
          </a:prstGeom>
          <a:noFill/>
          <a:ln/>
        </p:spPr>
        <p:txBody>
          <a:bodyPr wrap="none" lIns="0" tIns="0" rIns="0" bIns="0" rtlCol="0" anchor="t"/>
          <a:lstStyle/>
          <a:p>
            <a:pPr algn="l" defTabSz="1143000" rtl="0">
              <a:lnSpc>
                <a:spcPts val="6938"/>
              </a:lnSpc>
            </a:pPr>
            <a:r>
              <a:rPr lang="en-US" sz="6000" b="1" kern="1200" dirty="0">
                <a:solidFill>
                  <a:srgbClr val="091C53"/>
                </a:solidFill>
                <a:latin typeface="Trebuchet MS" panose="020B0603020202020204" pitchFamily="34" charset="0"/>
                <a:ea typeface="Instrument Sans Semi Bold" pitchFamily="34" charset="-122"/>
                <a:cs typeface="Instrument Sans Semi Bold" pitchFamily="34" charset="-120"/>
              </a:rPr>
              <a:t>Data Overview</a:t>
            </a:r>
          </a:p>
          <a:p>
            <a:pPr algn="l" defTabSz="1143000" rtl="0">
              <a:lnSpc>
                <a:spcPts val="6938"/>
              </a:lnSpc>
            </a:pPr>
            <a:endParaRPr lang="en-US" sz="3600" kern="1200" dirty="0">
              <a:solidFill>
                <a:srgbClr val="091C53"/>
              </a:solidFill>
              <a:latin typeface="Trebuchet MS" panose="020B0603020202020204" pitchFamily="34" charset="0"/>
              <a:ea typeface="Instrument Sans Semi Bold" pitchFamily="34" charset="-122"/>
              <a:cs typeface="+mn-cs"/>
            </a:endParaRPr>
          </a:p>
          <a:p>
            <a:pPr algn="l" defTabSz="1143000" rtl="0">
              <a:lnSpc>
                <a:spcPts val="6938"/>
              </a:lnSpc>
            </a:pPr>
            <a:endParaRPr lang="en-US" sz="3600" kern="1200" dirty="0">
              <a:solidFill>
                <a:prstClr val="black"/>
              </a:solidFill>
              <a:latin typeface="Trebuchet MS" panose="020B0603020202020204" pitchFamily="34" charset="0"/>
              <a:ea typeface="+mn-ea"/>
              <a:cs typeface="+mn-cs"/>
            </a:endParaRPr>
          </a:p>
        </p:txBody>
      </p:sp>
      <p:sp>
        <p:nvSpPr>
          <p:cNvPr id="4" name="Shape 1"/>
          <p:cNvSpPr/>
          <p:nvPr/>
        </p:nvSpPr>
        <p:spPr>
          <a:xfrm>
            <a:off x="1012845" y="3086397"/>
            <a:ext cx="12908375" cy="6794222"/>
          </a:xfrm>
          <a:prstGeom prst="roundRect">
            <a:avLst>
              <a:gd name="adj" fmla="val 4687"/>
            </a:avLst>
          </a:prstGeom>
          <a:noFill/>
          <a:ln w="7620">
            <a:solidFill>
              <a:srgbClr val="000000">
                <a:alpha val="8000"/>
              </a:srgbClr>
            </a:solidFill>
            <a:prstDash val="solid"/>
          </a:ln>
        </p:spPr>
      </p:sp>
      <p:sp>
        <p:nvSpPr>
          <p:cNvPr id="5" name="Shape 2"/>
          <p:cNvSpPr/>
          <p:nvPr/>
        </p:nvSpPr>
        <p:spPr>
          <a:xfrm>
            <a:off x="1001762" y="3086398"/>
            <a:ext cx="7456438" cy="812899"/>
          </a:xfrm>
          <a:prstGeom prst="rect">
            <a:avLst/>
          </a:prstGeom>
          <a:solidFill>
            <a:srgbClr val="FFFFFF">
              <a:alpha val="4000"/>
            </a:srgbClr>
          </a:solidFill>
          <a:ln/>
        </p:spPr>
      </p:sp>
      <p:sp>
        <p:nvSpPr>
          <p:cNvPr id="6" name="Text 3"/>
          <p:cNvSpPr/>
          <p:nvPr/>
        </p:nvSpPr>
        <p:spPr>
          <a:xfrm>
            <a:off x="1285280" y="3266034"/>
            <a:ext cx="4141440" cy="453629"/>
          </a:xfrm>
          <a:prstGeom prst="rect">
            <a:avLst/>
          </a:prstGeom>
          <a:noFill/>
          <a:ln/>
        </p:spPr>
        <p:txBody>
          <a:bodyPr wrap="none" lIns="0" tIns="0" rIns="0" bIns="0" rtlCol="0" anchor="t"/>
          <a:lstStyle/>
          <a:p>
            <a:pPr algn="l" defTabSz="1143000" rtl="0">
              <a:lnSpc>
                <a:spcPts val="3563"/>
              </a:lnSpc>
            </a:pPr>
            <a:r>
              <a:rPr lang="en-US" sz="3600" b="1" kern="1200" dirty="0">
                <a:solidFill>
                  <a:srgbClr val="1E3063"/>
                </a:solidFill>
                <a:latin typeface="+mn-lt"/>
                <a:ea typeface="Instrument Sans Medium" pitchFamily="34" charset="-122"/>
                <a:cs typeface="Instrument Sans Medium" pitchFamily="34" charset="-120"/>
              </a:rPr>
              <a:t>Source</a:t>
            </a:r>
            <a:endParaRPr lang="en-US" sz="3600" kern="1200" dirty="0">
              <a:solidFill>
                <a:prstClr val="black"/>
              </a:solidFill>
              <a:latin typeface="+mn-lt"/>
              <a:ea typeface="+mn-ea"/>
              <a:cs typeface="+mn-cs"/>
            </a:endParaRPr>
          </a:p>
        </p:txBody>
      </p:sp>
      <p:sp>
        <p:nvSpPr>
          <p:cNvPr id="7" name="Text 4"/>
          <p:cNvSpPr/>
          <p:nvPr/>
        </p:nvSpPr>
        <p:spPr>
          <a:xfrm>
            <a:off x="6003280" y="3266034"/>
            <a:ext cx="4588520" cy="453629"/>
          </a:xfrm>
          <a:prstGeom prst="rect">
            <a:avLst/>
          </a:prstGeom>
          <a:noFill/>
          <a:ln/>
        </p:spPr>
        <p:txBody>
          <a:bodyPr wrap="none" lIns="0" tIns="0" rIns="0" bIns="0" rtlCol="0" anchor="t"/>
          <a:lstStyle/>
          <a:p>
            <a:pPr algn="l" defTabSz="1143000" rtl="0">
              <a:lnSpc>
                <a:spcPts val="3563"/>
              </a:lnSpc>
            </a:pPr>
            <a:r>
              <a:rPr lang="en-US" sz="3600" kern="1200" dirty="0">
                <a:solidFill>
                  <a:srgbClr val="1E3063"/>
                </a:solidFill>
                <a:latin typeface="+mn-lt"/>
                <a:ea typeface="Instrument Sans Medium" pitchFamily="34" charset="-122"/>
                <a:cs typeface="Instrument Sans Medium" pitchFamily="34" charset="-120"/>
              </a:rPr>
              <a:t> 10,000 rows</a:t>
            </a:r>
            <a:endParaRPr lang="en-US" sz="3600" kern="1200" dirty="0">
              <a:solidFill>
                <a:prstClr val="black"/>
              </a:solidFill>
              <a:latin typeface="+mn-lt"/>
              <a:ea typeface="+mn-ea"/>
              <a:cs typeface="+mn-cs"/>
            </a:endParaRPr>
          </a:p>
        </p:txBody>
      </p:sp>
      <p:sp>
        <p:nvSpPr>
          <p:cNvPr id="8" name="Shape 5"/>
          <p:cNvSpPr/>
          <p:nvPr/>
        </p:nvSpPr>
        <p:spPr>
          <a:xfrm>
            <a:off x="1001762" y="3899298"/>
            <a:ext cx="10580638" cy="812899"/>
          </a:xfrm>
          <a:prstGeom prst="rect">
            <a:avLst/>
          </a:prstGeom>
          <a:solidFill>
            <a:srgbClr val="000000">
              <a:alpha val="4000"/>
            </a:srgbClr>
          </a:solidFill>
          <a:ln/>
        </p:spPr>
      </p:sp>
      <p:sp>
        <p:nvSpPr>
          <p:cNvPr id="9" name="Text 6"/>
          <p:cNvSpPr/>
          <p:nvPr/>
        </p:nvSpPr>
        <p:spPr>
          <a:xfrm>
            <a:off x="1285280" y="4078933"/>
            <a:ext cx="4141440" cy="453629"/>
          </a:xfrm>
          <a:prstGeom prst="rect">
            <a:avLst/>
          </a:prstGeom>
          <a:noFill/>
          <a:ln/>
        </p:spPr>
        <p:txBody>
          <a:bodyPr wrap="none" lIns="0" tIns="0" rIns="0" bIns="0" rtlCol="0" anchor="t"/>
          <a:lstStyle/>
          <a:p>
            <a:pPr algn="l" defTabSz="1143000" rtl="0">
              <a:lnSpc>
                <a:spcPts val="3563"/>
              </a:lnSpc>
            </a:pPr>
            <a:r>
              <a:rPr lang="en-US" sz="3600" b="1" kern="1200" dirty="0">
                <a:solidFill>
                  <a:srgbClr val="1E3063"/>
                </a:solidFill>
                <a:latin typeface="+mn-lt"/>
                <a:ea typeface="Instrument Sans Medium" pitchFamily="34" charset="-122"/>
                <a:cs typeface="Instrument Sans Medium" pitchFamily="34" charset="-120"/>
              </a:rPr>
              <a:t>Size</a:t>
            </a:r>
            <a:endParaRPr lang="en-US" sz="3600" kern="1200" dirty="0">
              <a:solidFill>
                <a:prstClr val="black"/>
              </a:solidFill>
              <a:latin typeface="+mn-lt"/>
              <a:ea typeface="+mn-ea"/>
              <a:cs typeface="+mn-cs"/>
            </a:endParaRPr>
          </a:p>
        </p:txBody>
      </p:sp>
      <p:sp>
        <p:nvSpPr>
          <p:cNvPr id="10" name="Text 7"/>
          <p:cNvSpPr/>
          <p:nvPr/>
        </p:nvSpPr>
        <p:spPr>
          <a:xfrm>
            <a:off x="6003280" y="4078933"/>
            <a:ext cx="4141440" cy="453629"/>
          </a:xfrm>
          <a:prstGeom prst="rect">
            <a:avLst/>
          </a:prstGeom>
          <a:noFill/>
          <a:ln/>
        </p:spPr>
        <p:txBody>
          <a:bodyPr wrap="none" lIns="0" tIns="0" rIns="0" bIns="0" rtlCol="0" anchor="t"/>
          <a:lstStyle/>
          <a:p>
            <a:pPr algn="l" defTabSz="1143000" rtl="0">
              <a:lnSpc>
                <a:spcPts val="3563"/>
              </a:lnSpc>
            </a:pPr>
            <a:r>
              <a:rPr lang="en-US" sz="3600" kern="1200" dirty="0">
                <a:solidFill>
                  <a:srgbClr val="1E3063"/>
                </a:solidFill>
                <a:latin typeface="+mn-lt"/>
                <a:ea typeface="Instrument Sans Medium" pitchFamily="34" charset="-122"/>
                <a:cs typeface="Instrument Sans Medium" pitchFamily="34" charset="-120"/>
              </a:rPr>
              <a:t>11,723 tweets</a:t>
            </a:r>
            <a:endParaRPr lang="en-US" sz="3600" kern="1200" dirty="0">
              <a:solidFill>
                <a:prstClr val="black"/>
              </a:solidFill>
              <a:latin typeface="+mn-lt"/>
              <a:ea typeface="+mn-ea"/>
              <a:cs typeface="+mn-cs"/>
            </a:endParaRPr>
          </a:p>
        </p:txBody>
      </p:sp>
      <p:sp>
        <p:nvSpPr>
          <p:cNvPr id="11" name="Shape 8"/>
          <p:cNvSpPr/>
          <p:nvPr/>
        </p:nvSpPr>
        <p:spPr>
          <a:xfrm>
            <a:off x="1001763" y="4712196"/>
            <a:ext cx="9426476" cy="1266528"/>
          </a:xfrm>
          <a:prstGeom prst="rect">
            <a:avLst/>
          </a:prstGeom>
          <a:solidFill>
            <a:srgbClr val="FFFFFF">
              <a:alpha val="4000"/>
            </a:srgbClr>
          </a:solidFill>
          <a:ln/>
        </p:spPr>
      </p:sp>
      <p:sp>
        <p:nvSpPr>
          <p:cNvPr id="12" name="Text 9"/>
          <p:cNvSpPr/>
          <p:nvPr/>
        </p:nvSpPr>
        <p:spPr>
          <a:xfrm>
            <a:off x="1285280" y="4891832"/>
            <a:ext cx="4141440" cy="453629"/>
          </a:xfrm>
          <a:prstGeom prst="rect">
            <a:avLst/>
          </a:prstGeom>
          <a:noFill/>
          <a:ln/>
        </p:spPr>
        <p:txBody>
          <a:bodyPr wrap="none" lIns="0" tIns="0" rIns="0" bIns="0" rtlCol="0" anchor="t"/>
          <a:lstStyle/>
          <a:p>
            <a:pPr algn="l" defTabSz="1143000" rtl="0">
              <a:lnSpc>
                <a:spcPts val="3563"/>
              </a:lnSpc>
            </a:pPr>
            <a:r>
              <a:rPr lang="en-US" sz="3600" b="1" kern="1200" dirty="0">
                <a:solidFill>
                  <a:srgbClr val="1E3063"/>
                </a:solidFill>
                <a:latin typeface="+mn-lt"/>
                <a:ea typeface="Instrument Sans Medium" pitchFamily="34" charset="-122"/>
                <a:cs typeface="Instrument Sans Medium" pitchFamily="34" charset="-120"/>
              </a:rPr>
              <a:t>Features</a:t>
            </a:r>
            <a:endParaRPr lang="en-US" sz="3600" kern="1200" dirty="0">
              <a:solidFill>
                <a:prstClr val="black"/>
              </a:solidFill>
              <a:latin typeface="+mn-lt"/>
              <a:ea typeface="+mn-ea"/>
              <a:cs typeface="+mn-cs"/>
            </a:endParaRPr>
          </a:p>
        </p:txBody>
      </p:sp>
      <p:sp>
        <p:nvSpPr>
          <p:cNvPr id="13" name="Text 10"/>
          <p:cNvSpPr/>
          <p:nvPr/>
        </p:nvSpPr>
        <p:spPr>
          <a:xfrm>
            <a:off x="6003280" y="4891832"/>
            <a:ext cx="4141440" cy="907256"/>
          </a:xfrm>
          <a:prstGeom prst="rect">
            <a:avLst/>
          </a:prstGeom>
          <a:noFill/>
          <a:ln/>
        </p:spPr>
        <p:txBody>
          <a:bodyPr wrap="square" lIns="0" tIns="0" rIns="0" bIns="0" rtlCol="0" anchor="t"/>
          <a:lstStyle/>
          <a:p>
            <a:pPr algn="l" defTabSz="1143000" rtl="0">
              <a:lnSpc>
                <a:spcPts val="3563"/>
              </a:lnSpc>
            </a:pPr>
            <a:r>
              <a:rPr lang="en-US" sz="3600" kern="1200" dirty="0">
                <a:solidFill>
                  <a:srgbClr val="1E3063"/>
                </a:solidFill>
                <a:latin typeface="+mn-lt"/>
                <a:ea typeface="Instrument Sans Medium" pitchFamily="34" charset="-122"/>
                <a:cs typeface="Instrument Sans Medium" pitchFamily="34" charset="-120"/>
              </a:rPr>
              <a:t>Tweet text, metadata, user behavior</a:t>
            </a:r>
            <a:endParaRPr lang="en-US" sz="3600" kern="1200" dirty="0">
              <a:solidFill>
                <a:prstClr val="black"/>
              </a:solidFill>
              <a:latin typeface="+mn-lt"/>
              <a:ea typeface="+mn-ea"/>
              <a:cs typeface="+mn-cs"/>
            </a:endParaRPr>
          </a:p>
        </p:txBody>
      </p:sp>
      <p:sp>
        <p:nvSpPr>
          <p:cNvPr id="14" name="Shape 11"/>
          <p:cNvSpPr/>
          <p:nvPr/>
        </p:nvSpPr>
        <p:spPr>
          <a:xfrm>
            <a:off x="1001762" y="6053434"/>
            <a:ext cx="10580638" cy="1266528"/>
          </a:xfrm>
          <a:prstGeom prst="rect">
            <a:avLst/>
          </a:prstGeom>
          <a:solidFill>
            <a:srgbClr val="000000">
              <a:alpha val="4000"/>
            </a:srgbClr>
          </a:solidFill>
          <a:ln/>
        </p:spPr>
      </p:sp>
      <p:sp>
        <p:nvSpPr>
          <p:cNvPr id="15" name="Text 12"/>
          <p:cNvSpPr/>
          <p:nvPr/>
        </p:nvSpPr>
        <p:spPr>
          <a:xfrm>
            <a:off x="1285280" y="6158359"/>
            <a:ext cx="4141440" cy="453629"/>
          </a:xfrm>
          <a:prstGeom prst="rect">
            <a:avLst/>
          </a:prstGeom>
          <a:noFill/>
          <a:ln/>
        </p:spPr>
        <p:txBody>
          <a:bodyPr wrap="none" lIns="0" tIns="0" rIns="0" bIns="0" rtlCol="0" anchor="t"/>
          <a:lstStyle/>
          <a:p>
            <a:pPr algn="l" defTabSz="1143000" rtl="0">
              <a:lnSpc>
                <a:spcPts val="3563"/>
              </a:lnSpc>
            </a:pPr>
            <a:r>
              <a:rPr lang="en-US" sz="3600" b="1" kern="1200" dirty="0">
                <a:solidFill>
                  <a:srgbClr val="1E3063"/>
                </a:solidFill>
                <a:latin typeface="+mn-lt"/>
                <a:ea typeface="Instrument Sans Medium" pitchFamily="34" charset="-122"/>
                <a:cs typeface="Instrument Sans Medium" pitchFamily="34" charset="-120"/>
              </a:rPr>
              <a:t>Labels</a:t>
            </a:r>
            <a:endParaRPr lang="en-US" sz="3600" kern="1200" dirty="0">
              <a:solidFill>
                <a:prstClr val="black"/>
              </a:solidFill>
              <a:latin typeface="+mn-lt"/>
              <a:ea typeface="+mn-ea"/>
              <a:cs typeface="+mn-cs"/>
            </a:endParaRPr>
          </a:p>
        </p:txBody>
      </p:sp>
      <p:sp>
        <p:nvSpPr>
          <p:cNvPr id="16" name="Text 13"/>
          <p:cNvSpPr/>
          <p:nvPr/>
        </p:nvSpPr>
        <p:spPr>
          <a:xfrm>
            <a:off x="6003280" y="6158359"/>
            <a:ext cx="5579120" cy="1161602"/>
          </a:xfrm>
          <a:prstGeom prst="rect">
            <a:avLst/>
          </a:prstGeom>
          <a:noFill/>
          <a:ln/>
        </p:spPr>
        <p:txBody>
          <a:bodyPr wrap="square" lIns="0" tIns="0" rIns="0" bIns="0" rtlCol="0" anchor="t"/>
          <a:lstStyle/>
          <a:p>
            <a:pPr algn="l" defTabSz="1143000" rtl="0">
              <a:lnSpc>
                <a:spcPts val="3563"/>
              </a:lnSpc>
            </a:pPr>
            <a:r>
              <a:rPr lang="en-US" sz="3600" kern="1200" dirty="0">
                <a:solidFill>
                  <a:srgbClr val="1E3063"/>
                </a:solidFill>
                <a:latin typeface="Instrument Sans Medium" pitchFamily="34" charset="0"/>
                <a:ea typeface="Instrument Sans Medium" pitchFamily="34" charset="-122"/>
                <a:cs typeface="Instrument Sans Medium" pitchFamily="34" charset="-120"/>
              </a:rPr>
              <a:t>Hate speech, safe content, verified misinformation</a:t>
            </a:r>
            <a:endParaRPr lang="en-US" sz="3600" kern="1200" dirty="0">
              <a:solidFill>
                <a:prstClr val="black"/>
              </a:solidFill>
              <a:latin typeface="Calibri" panose="020F0502020204030204"/>
              <a:ea typeface="+mn-ea"/>
              <a:cs typeface="+mn-cs"/>
            </a:endParaRPr>
          </a:p>
        </p:txBody>
      </p:sp>
      <p:sp>
        <p:nvSpPr>
          <p:cNvPr id="17" name="Shape 14"/>
          <p:cNvSpPr/>
          <p:nvPr/>
        </p:nvSpPr>
        <p:spPr>
          <a:xfrm>
            <a:off x="1001763" y="7245251"/>
            <a:ext cx="8447037" cy="1266528"/>
          </a:xfrm>
          <a:prstGeom prst="rect">
            <a:avLst/>
          </a:prstGeom>
          <a:solidFill>
            <a:srgbClr val="FFFFFF">
              <a:alpha val="4000"/>
            </a:srgbClr>
          </a:solidFill>
          <a:ln/>
        </p:spPr>
      </p:sp>
      <p:sp>
        <p:nvSpPr>
          <p:cNvPr id="18" name="Text 15"/>
          <p:cNvSpPr/>
          <p:nvPr/>
        </p:nvSpPr>
        <p:spPr>
          <a:xfrm>
            <a:off x="1285280" y="7424887"/>
            <a:ext cx="4141440" cy="453629"/>
          </a:xfrm>
          <a:prstGeom prst="rect">
            <a:avLst/>
          </a:prstGeom>
          <a:noFill/>
          <a:ln/>
        </p:spPr>
        <p:txBody>
          <a:bodyPr wrap="none" lIns="0" tIns="0" rIns="0" bIns="0" rtlCol="0" anchor="t"/>
          <a:lstStyle/>
          <a:p>
            <a:pPr algn="l" defTabSz="1143000" rtl="0">
              <a:lnSpc>
                <a:spcPts val="3563"/>
              </a:lnSpc>
            </a:pPr>
            <a:r>
              <a:rPr lang="en-US" sz="3600" b="1" kern="1200" dirty="0">
                <a:solidFill>
                  <a:srgbClr val="1E3063"/>
                </a:solidFill>
                <a:latin typeface="+mn-lt"/>
                <a:ea typeface="Instrument Sans Medium" pitchFamily="34" charset="-122"/>
                <a:cs typeface="Instrument Sans Medium" pitchFamily="34" charset="-120"/>
              </a:rPr>
              <a:t>Verification</a:t>
            </a:r>
            <a:endParaRPr lang="en-US" sz="3600" kern="1200" dirty="0">
              <a:solidFill>
                <a:prstClr val="black"/>
              </a:solidFill>
              <a:latin typeface="+mn-lt"/>
              <a:ea typeface="+mn-ea"/>
              <a:cs typeface="+mn-cs"/>
            </a:endParaRPr>
          </a:p>
        </p:txBody>
      </p:sp>
      <p:sp>
        <p:nvSpPr>
          <p:cNvPr id="19" name="Text 16"/>
          <p:cNvSpPr/>
          <p:nvPr/>
        </p:nvSpPr>
        <p:spPr>
          <a:xfrm>
            <a:off x="6003280" y="7424886"/>
            <a:ext cx="7931794" cy="1228119"/>
          </a:xfrm>
          <a:prstGeom prst="rect">
            <a:avLst/>
          </a:prstGeom>
          <a:noFill/>
          <a:ln/>
        </p:spPr>
        <p:txBody>
          <a:bodyPr wrap="square" lIns="0" tIns="0" rIns="0" bIns="0" rtlCol="0" anchor="t"/>
          <a:lstStyle/>
          <a:p>
            <a:pPr algn="l" defTabSz="1143000" rtl="0">
              <a:lnSpc>
                <a:spcPts val="3563"/>
              </a:lnSpc>
            </a:pPr>
            <a:r>
              <a:rPr lang="en-US" sz="3600" kern="1200" dirty="0">
                <a:solidFill>
                  <a:srgbClr val="1E3063"/>
                </a:solidFill>
                <a:latin typeface="+mn-lt"/>
                <a:ea typeface="Instrument Sans Medium" pitchFamily="34" charset="-122"/>
                <a:cs typeface="Instrument Sans Medium" pitchFamily="34" charset="-120"/>
              </a:rPr>
              <a:t>Cross-checked with fact-checking databases</a:t>
            </a:r>
            <a:endParaRPr lang="en-US" sz="3600" kern="1200" dirty="0">
              <a:solidFill>
                <a:prstClr val="black"/>
              </a:solidFill>
              <a:latin typeface="+mn-lt"/>
              <a:ea typeface="+mn-ea"/>
              <a:cs typeface="+mn-cs"/>
            </a:endParaRPr>
          </a:p>
        </p:txBody>
      </p:sp>
      <p:sp>
        <p:nvSpPr>
          <p:cNvPr id="20" name="object 3">
            <a:extLst>
              <a:ext uri="{FF2B5EF4-FFF2-40B4-BE49-F238E27FC236}">
                <a16:creationId xmlns:a16="http://schemas.microsoft.com/office/drawing/2014/main" id="{FC6D0374-F96E-58EF-8648-CE1E42E103FF}"/>
              </a:ext>
            </a:extLst>
          </p:cNvPr>
          <p:cNvSpPr/>
          <p:nvPr/>
        </p:nvSpPr>
        <p:spPr>
          <a:xfrm>
            <a:off x="-7189" y="9922510"/>
            <a:ext cx="8252459" cy="402590"/>
          </a:xfrm>
          <a:custGeom>
            <a:avLst/>
            <a:gdLst/>
            <a:ahLst/>
            <a:cxnLst/>
            <a:rect l="l" t="t" r="r" b="b"/>
            <a:pathLst>
              <a:path w="8252459" h="402590">
                <a:moveTo>
                  <a:pt x="8252258" y="0"/>
                </a:moveTo>
                <a:lnTo>
                  <a:pt x="8252258" y="402574"/>
                </a:lnTo>
                <a:lnTo>
                  <a:pt x="0" y="402574"/>
                </a:lnTo>
                <a:lnTo>
                  <a:pt x="0" y="0"/>
                </a:lnTo>
                <a:lnTo>
                  <a:pt x="8252258" y="0"/>
                </a:lnTo>
                <a:close/>
              </a:path>
            </a:pathLst>
          </a:custGeom>
          <a:solidFill>
            <a:schemeClr val="tx1"/>
          </a:solidFill>
        </p:spPr>
        <p:txBody>
          <a:bodyPr wrap="square" lIns="0" tIns="0" rIns="0" bIns="0" rtlCol="0"/>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endParaRPr>
          </a:p>
        </p:txBody>
      </p:sp>
      <p:sp>
        <p:nvSpPr>
          <p:cNvPr id="21" name="Text 0"/>
          <p:cNvSpPr/>
          <p:nvPr/>
        </p:nvSpPr>
        <p:spPr>
          <a:xfrm>
            <a:off x="1015616" y="1267133"/>
            <a:ext cx="12319384" cy="1467438"/>
          </a:xfrm>
          <a:prstGeom prst="rect">
            <a:avLst/>
          </a:prstGeom>
          <a:noFill/>
          <a:ln/>
        </p:spPr>
        <p:txBody>
          <a:bodyPr wrap="none" lIns="0" tIns="0" rIns="0" bIns="0" rtlCol="0" anchor="t"/>
          <a:lstStyle/>
          <a:p>
            <a:pPr marL="857250" indent="-857250" algn="l" defTabSz="1143000" rtl="0">
              <a:buFont typeface="Arial" panose="020B0604020202020204" pitchFamily="34" charset="0"/>
              <a:buChar char="•"/>
            </a:pPr>
            <a:r>
              <a:rPr lang="en-US" altLang="en-US" sz="3600" dirty="0">
                <a:solidFill>
                  <a:schemeClr val="tx1"/>
                </a:solidFill>
                <a:latin typeface="Trebuchet MS" panose="020B0603020202020204" pitchFamily="34" charset="0"/>
              </a:rPr>
              <a:t>W</a:t>
            </a:r>
            <a:r>
              <a:rPr kumimoji="0" lang="en-US" altLang="en-US" sz="3600" b="0" i="0" u="none" strike="noStrike" cap="none" normalizeH="0" baseline="0" dirty="0">
                <a:ln>
                  <a:noFill/>
                </a:ln>
                <a:solidFill>
                  <a:schemeClr val="tx1"/>
                </a:solidFill>
                <a:effectLst/>
                <a:latin typeface="Trebuchet MS" panose="020B0603020202020204" pitchFamily="34" charset="0"/>
              </a:rPr>
              <a:t>e used real Twitter data collected from </a:t>
            </a:r>
            <a:r>
              <a:rPr kumimoji="0" lang="en-US" altLang="en-US" sz="3600" b="1" i="0" u="none" strike="noStrike" cap="none" normalizeH="0" baseline="0" dirty="0">
                <a:ln>
                  <a:noFill/>
                </a:ln>
                <a:solidFill>
                  <a:schemeClr val="tx1"/>
                </a:solidFill>
                <a:effectLst/>
                <a:latin typeface="Trebuchet MS" panose="020B0603020202020204" pitchFamily="34" charset="0"/>
              </a:rPr>
              <a:t>Kaggle</a:t>
            </a:r>
            <a:endParaRPr lang="en-US" sz="3600" kern="1200" dirty="0">
              <a:solidFill>
                <a:srgbClr val="091C53"/>
              </a:solidFill>
              <a:latin typeface="Trebuchet MS" panose="020B0603020202020204" pitchFamily="34" charset="0"/>
              <a:ea typeface="Instrument Sans Semi Bold" pitchFamily="34" charset="-122"/>
            </a:endParaRPr>
          </a:p>
          <a:p>
            <a:pPr marL="857250" indent="-857250" algn="l" defTabSz="1143000" rtl="0">
              <a:buFont typeface="Arial" panose="020B0604020202020204" pitchFamily="34" charset="0"/>
              <a:buChar char="•"/>
            </a:pPr>
            <a:r>
              <a:rPr kumimoji="0" lang="en-US" altLang="en-US" sz="3600" i="0" u="none" strike="noStrike" cap="none" normalizeH="0" baseline="0" dirty="0">
                <a:ln>
                  <a:noFill/>
                </a:ln>
                <a:solidFill>
                  <a:schemeClr val="tx1"/>
                </a:solidFill>
                <a:effectLst/>
                <a:latin typeface="Trebuchet MS" panose="020B0603020202020204" pitchFamily="34" charset="0"/>
              </a:rPr>
              <a:t>We scrapped </a:t>
            </a:r>
            <a:r>
              <a:rPr lang="en-US" altLang="en-US" sz="3600" dirty="0">
                <a:solidFill>
                  <a:schemeClr val="tx1"/>
                </a:solidFill>
                <a:latin typeface="Trebuchet MS" panose="020B0603020202020204" pitchFamily="34" charset="0"/>
              </a:rPr>
              <a:t>claims from </a:t>
            </a:r>
            <a:r>
              <a:rPr kumimoji="0" lang="en-US" altLang="en-US" sz="3600" b="1" i="0" u="none" strike="noStrike" cap="none" normalizeH="0" baseline="0" dirty="0">
                <a:ln>
                  <a:noFill/>
                </a:ln>
                <a:solidFill>
                  <a:schemeClr val="tx1"/>
                </a:solidFill>
                <a:effectLst/>
                <a:latin typeface="Trebuchet MS" panose="020B0603020202020204" pitchFamily="34" charset="0"/>
              </a:rPr>
              <a:t>PesaCheck</a:t>
            </a:r>
            <a:r>
              <a:rPr kumimoji="0" lang="en-US" altLang="en-US" sz="3600" b="0" i="0" u="none" strike="noStrike" cap="none" normalizeH="0" baseline="0" dirty="0">
                <a:ln>
                  <a:noFill/>
                </a:ln>
                <a:solidFill>
                  <a:schemeClr val="tx1"/>
                </a:solidFill>
                <a:effectLst/>
                <a:latin typeface="Trebuchet MS" panose="020B0603020202020204" pitchFamily="34" charset="0"/>
              </a:rPr>
              <a:t> and </a:t>
            </a:r>
            <a:r>
              <a:rPr kumimoji="0" lang="en-US" altLang="en-US" sz="3600" b="1" i="0" u="none" strike="noStrike" cap="none" normalizeH="0" baseline="0" dirty="0">
                <a:ln>
                  <a:noFill/>
                </a:ln>
                <a:solidFill>
                  <a:schemeClr val="tx1"/>
                </a:solidFill>
                <a:effectLst/>
                <a:latin typeface="Trebuchet MS" panose="020B0603020202020204" pitchFamily="34" charset="0"/>
              </a:rPr>
              <a:t>Africa Check</a:t>
            </a:r>
            <a:r>
              <a:rPr lang="en-US" sz="3600" kern="1200" dirty="0">
                <a:solidFill>
                  <a:srgbClr val="091C53"/>
                </a:solidFill>
                <a:latin typeface="Trebuchet MS" panose="020B0603020202020204" pitchFamily="34" charset="0"/>
                <a:ea typeface="Instrument Sans Semi Bold" pitchFamily="34" charset="-122"/>
              </a:rPr>
              <a:t> </a:t>
            </a:r>
            <a:endParaRPr lang="en-US" sz="3600" kern="1200" dirty="0">
              <a:solidFill>
                <a:prstClr val="black"/>
              </a:solidFill>
              <a:latin typeface="Trebuchet MS" panose="020B0603020202020204" pitchFamily="34" charset="0"/>
            </a:endParaRPr>
          </a:p>
          <a:p>
            <a:pPr algn="l" defTabSz="1143000" rtl="0">
              <a:lnSpc>
                <a:spcPts val="6938"/>
              </a:lnSpc>
            </a:pPr>
            <a:endParaRPr lang="en-US" sz="6000" b="1" kern="1200" dirty="0">
              <a:solidFill>
                <a:srgbClr val="091C53"/>
              </a:solidFill>
              <a:latin typeface="Trebuchet MS" panose="020B0603020202020204" pitchFamily="34" charset="0"/>
              <a:ea typeface="Instrument Sans Semi Bold" pitchFamily="34" charset="-122"/>
              <a:cs typeface="Instrument Sans Semi Bold" pitchFamily="34" charset="-120"/>
            </a:endParaRPr>
          </a:p>
          <a:p>
            <a:pPr algn="l" defTabSz="1143000" rtl="0">
              <a:lnSpc>
                <a:spcPts val="6938"/>
              </a:lnSpc>
            </a:pPr>
            <a:endParaRPr lang="en-US" sz="3600" kern="1200" dirty="0">
              <a:solidFill>
                <a:srgbClr val="091C53"/>
              </a:solidFill>
              <a:latin typeface="Trebuchet MS" panose="020B0603020202020204" pitchFamily="34" charset="0"/>
              <a:ea typeface="Instrument Sans Semi Bold" pitchFamily="34" charset="-122"/>
              <a:cs typeface="+mn-cs"/>
            </a:endParaRPr>
          </a:p>
          <a:p>
            <a:pPr algn="l" defTabSz="1143000" rtl="0">
              <a:lnSpc>
                <a:spcPts val="6938"/>
              </a:lnSpc>
            </a:pPr>
            <a:endParaRPr lang="en-US" sz="3600" kern="1200" dirty="0">
              <a:solidFill>
                <a:prstClr val="black"/>
              </a:solidFill>
              <a:latin typeface="Trebuchet MS" panose="020B0603020202020204" pitchFamily="34" charset="0"/>
              <a:ea typeface="+mn-ea"/>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1143360" y="1047600"/>
            <a:ext cx="16001280" cy="1142640"/>
          </a:xfrm>
          <a:prstGeom prst="rect">
            <a:avLst/>
          </a:prstGeom>
          <a:noFill/>
          <a:ln w="0">
            <a:noFill/>
          </a:ln>
        </p:spPr>
        <p:txBody>
          <a:bodyPr lIns="182880" tIns="182880" rIns="182880" bIns="182880" anchor="t">
            <a:normAutofit/>
          </a:bodyPr>
          <a:lstStyle/>
          <a:p>
            <a:pPr algn="ctr">
              <a:lnSpc>
                <a:spcPct val="100000"/>
              </a:lnSpc>
              <a:tabLst>
                <a:tab pos="0" algn="l"/>
              </a:tabLst>
            </a:pPr>
            <a:r>
              <a:rPr lang="en-US" sz="4400" b="1" spc="495" dirty="0">
                <a:latin typeface="Trebuchet MS" panose="020B0603020202020204" pitchFamily="34" charset="0"/>
              </a:rPr>
              <a:t>Feature Engineering</a:t>
            </a:r>
            <a:endParaRPr lang="fr-FR" sz="6000" spc="-2" dirty="0">
              <a:solidFill>
                <a:schemeClr val="dk1"/>
              </a:solidFill>
              <a:latin typeface="Trebuchet MS" panose="020B0603020202020204" pitchFamily="34" charset="0"/>
            </a:endParaRPr>
          </a:p>
        </p:txBody>
      </p:sp>
      <p:cxnSp>
        <p:nvCxnSpPr>
          <p:cNvPr id="137" name="Google Shape;166;p32"/>
          <p:cNvCxnSpPr/>
          <p:nvPr/>
        </p:nvCxnSpPr>
        <p:spPr>
          <a:xfrm>
            <a:off x="1336320" y="2188080"/>
            <a:ext cx="15809040" cy="720"/>
          </a:xfrm>
          <a:prstGeom prst="straightConnector1">
            <a:avLst/>
          </a:prstGeom>
          <a:ln w="9525">
            <a:solidFill>
              <a:srgbClr val="191919"/>
            </a:solidFill>
            <a:round/>
          </a:ln>
        </p:spPr>
      </p:cxnSp>
      <p:graphicFrame>
        <p:nvGraphicFramePr>
          <p:cNvPr id="2" name="Content Placeholder 3">
            <a:extLst>
              <a:ext uri="{FF2B5EF4-FFF2-40B4-BE49-F238E27FC236}">
                <a16:creationId xmlns:a16="http://schemas.microsoft.com/office/drawing/2014/main" id="{C710BEBA-14D0-33A0-DFCD-4173D2EA36B5}"/>
              </a:ext>
            </a:extLst>
          </p:cNvPr>
          <p:cNvGraphicFramePr>
            <a:graphicFrameLocks/>
          </p:cNvGraphicFramePr>
          <p:nvPr>
            <p:extLst>
              <p:ext uri="{D42A27DB-BD31-4B8C-83A1-F6EECF244321}">
                <p14:modId xmlns:p14="http://schemas.microsoft.com/office/powerpoint/2010/main" val="1212312004"/>
              </p:ext>
            </p:extLst>
          </p:nvPr>
        </p:nvGraphicFramePr>
        <p:xfrm>
          <a:off x="822960" y="2476500"/>
          <a:ext cx="16642080" cy="7223760"/>
        </p:xfrm>
        <a:graphic>
          <a:graphicData uri="http://schemas.openxmlformats.org/drawingml/2006/table">
            <a:tbl>
              <a:tblPr firstRow="1" bandRow="1"/>
              <a:tblGrid>
                <a:gridCol w="8321040">
                  <a:extLst>
                    <a:ext uri="{9D8B030D-6E8A-4147-A177-3AD203B41FA5}">
                      <a16:colId xmlns:a16="http://schemas.microsoft.com/office/drawing/2014/main" val="2112895777"/>
                    </a:ext>
                  </a:extLst>
                </a:gridCol>
                <a:gridCol w="8321040">
                  <a:extLst>
                    <a:ext uri="{9D8B030D-6E8A-4147-A177-3AD203B41FA5}">
                      <a16:colId xmlns:a16="http://schemas.microsoft.com/office/drawing/2014/main" val="203957522"/>
                    </a:ext>
                  </a:extLst>
                </a:gridCol>
              </a:tblGrid>
              <a:tr h="643976">
                <a:tc>
                  <a:txBody>
                    <a:bodyPr/>
                    <a:lstStyle>
                      <a:lvl1pPr marL="0" algn="l" defTabSz="1828800" rtl="0" eaLnBrk="1" latinLnBrk="0" hangingPunct="1">
                        <a:defRPr sz="3600" b="1" kern="1200">
                          <a:solidFill>
                            <a:schemeClr val="tx1"/>
                          </a:solidFill>
                          <a:latin typeface="Calibri"/>
                        </a:defRPr>
                      </a:lvl1pPr>
                      <a:lvl2pPr marL="914400" algn="l" defTabSz="1828800" rtl="0" eaLnBrk="1" latinLnBrk="0" hangingPunct="1">
                        <a:defRPr sz="3600" b="1" kern="1200">
                          <a:solidFill>
                            <a:schemeClr val="tx1"/>
                          </a:solidFill>
                          <a:latin typeface="Calibri"/>
                        </a:defRPr>
                      </a:lvl2pPr>
                      <a:lvl3pPr marL="1828800" algn="l" defTabSz="1828800" rtl="0" eaLnBrk="1" latinLnBrk="0" hangingPunct="1">
                        <a:defRPr sz="3600" b="1" kern="1200">
                          <a:solidFill>
                            <a:schemeClr val="tx1"/>
                          </a:solidFill>
                          <a:latin typeface="Calibri"/>
                        </a:defRPr>
                      </a:lvl3pPr>
                      <a:lvl4pPr marL="2743200" algn="l" defTabSz="1828800" rtl="0" eaLnBrk="1" latinLnBrk="0" hangingPunct="1">
                        <a:defRPr sz="3600" b="1" kern="1200">
                          <a:solidFill>
                            <a:schemeClr val="tx1"/>
                          </a:solidFill>
                          <a:latin typeface="Calibri"/>
                        </a:defRPr>
                      </a:lvl4pPr>
                      <a:lvl5pPr marL="3657600" algn="l" defTabSz="1828800" rtl="0" eaLnBrk="1" latinLnBrk="0" hangingPunct="1">
                        <a:defRPr sz="3600" b="1" kern="1200">
                          <a:solidFill>
                            <a:schemeClr val="tx1"/>
                          </a:solidFill>
                          <a:latin typeface="Calibri"/>
                        </a:defRPr>
                      </a:lvl5pPr>
                      <a:lvl6pPr marL="4572000" algn="l" defTabSz="1828800" rtl="0" eaLnBrk="1" latinLnBrk="0" hangingPunct="1">
                        <a:defRPr sz="3600" b="1" kern="1200">
                          <a:solidFill>
                            <a:schemeClr val="tx1"/>
                          </a:solidFill>
                          <a:latin typeface="Calibri"/>
                        </a:defRPr>
                      </a:lvl6pPr>
                      <a:lvl7pPr marL="5486400" algn="l" defTabSz="1828800" rtl="0" eaLnBrk="1" latinLnBrk="0" hangingPunct="1">
                        <a:defRPr sz="3600" b="1" kern="1200">
                          <a:solidFill>
                            <a:schemeClr val="tx1"/>
                          </a:solidFill>
                          <a:latin typeface="Calibri"/>
                        </a:defRPr>
                      </a:lvl7pPr>
                      <a:lvl8pPr marL="6400800" algn="l" defTabSz="1828800" rtl="0" eaLnBrk="1" latinLnBrk="0" hangingPunct="1">
                        <a:defRPr sz="3600" b="1" kern="1200">
                          <a:solidFill>
                            <a:schemeClr val="tx1"/>
                          </a:solidFill>
                          <a:latin typeface="Calibri"/>
                        </a:defRPr>
                      </a:lvl8pPr>
                      <a:lvl9pPr marL="7315200" algn="l" defTabSz="1828800" rtl="0" eaLnBrk="1" latinLnBrk="0" hangingPunct="1">
                        <a:defRPr sz="3600" b="1" kern="1200">
                          <a:solidFill>
                            <a:schemeClr val="tx1"/>
                          </a:solidFill>
                          <a:latin typeface="Calibri"/>
                        </a:defRPr>
                      </a:lvl9pPr>
                    </a:lstStyle>
                    <a:p>
                      <a:r>
                        <a:rPr lang="en-US" sz="3600" dirty="0">
                          <a:latin typeface="Trebuchet MS" panose="020B0603020202020204" pitchFamily="34" charset="0"/>
                        </a:rPr>
                        <a:t>Step</a:t>
                      </a:r>
                    </a:p>
                  </a:txBody>
                  <a:tcPr>
                    <a:lnL>
                      <a:noFill/>
                    </a:lnL>
                    <a:lnR>
                      <a:no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1828800" rtl="0" eaLnBrk="1" latinLnBrk="0" hangingPunct="1">
                        <a:defRPr sz="3600" b="1" kern="1200">
                          <a:solidFill>
                            <a:schemeClr val="tx1"/>
                          </a:solidFill>
                          <a:latin typeface="Calibri"/>
                        </a:defRPr>
                      </a:lvl1pPr>
                      <a:lvl2pPr marL="914400" algn="l" defTabSz="1828800" rtl="0" eaLnBrk="1" latinLnBrk="0" hangingPunct="1">
                        <a:defRPr sz="3600" b="1" kern="1200">
                          <a:solidFill>
                            <a:schemeClr val="tx1"/>
                          </a:solidFill>
                          <a:latin typeface="Calibri"/>
                        </a:defRPr>
                      </a:lvl2pPr>
                      <a:lvl3pPr marL="1828800" algn="l" defTabSz="1828800" rtl="0" eaLnBrk="1" latinLnBrk="0" hangingPunct="1">
                        <a:defRPr sz="3600" b="1" kern="1200">
                          <a:solidFill>
                            <a:schemeClr val="tx1"/>
                          </a:solidFill>
                          <a:latin typeface="Calibri"/>
                        </a:defRPr>
                      </a:lvl3pPr>
                      <a:lvl4pPr marL="2743200" algn="l" defTabSz="1828800" rtl="0" eaLnBrk="1" latinLnBrk="0" hangingPunct="1">
                        <a:defRPr sz="3600" b="1" kern="1200">
                          <a:solidFill>
                            <a:schemeClr val="tx1"/>
                          </a:solidFill>
                          <a:latin typeface="Calibri"/>
                        </a:defRPr>
                      </a:lvl4pPr>
                      <a:lvl5pPr marL="3657600" algn="l" defTabSz="1828800" rtl="0" eaLnBrk="1" latinLnBrk="0" hangingPunct="1">
                        <a:defRPr sz="3600" b="1" kern="1200">
                          <a:solidFill>
                            <a:schemeClr val="tx1"/>
                          </a:solidFill>
                          <a:latin typeface="Calibri"/>
                        </a:defRPr>
                      </a:lvl5pPr>
                      <a:lvl6pPr marL="4572000" algn="l" defTabSz="1828800" rtl="0" eaLnBrk="1" latinLnBrk="0" hangingPunct="1">
                        <a:defRPr sz="3600" b="1" kern="1200">
                          <a:solidFill>
                            <a:schemeClr val="tx1"/>
                          </a:solidFill>
                          <a:latin typeface="Calibri"/>
                        </a:defRPr>
                      </a:lvl6pPr>
                      <a:lvl7pPr marL="5486400" algn="l" defTabSz="1828800" rtl="0" eaLnBrk="1" latinLnBrk="0" hangingPunct="1">
                        <a:defRPr sz="3600" b="1" kern="1200">
                          <a:solidFill>
                            <a:schemeClr val="tx1"/>
                          </a:solidFill>
                          <a:latin typeface="Calibri"/>
                        </a:defRPr>
                      </a:lvl7pPr>
                      <a:lvl8pPr marL="6400800" algn="l" defTabSz="1828800" rtl="0" eaLnBrk="1" latinLnBrk="0" hangingPunct="1">
                        <a:defRPr sz="3600" b="1" kern="1200">
                          <a:solidFill>
                            <a:schemeClr val="tx1"/>
                          </a:solidFill>
                          <a:latin typeface="Calibri"/>
                        </a:defRPr>
                      </a:lvl8pPr>
                      <a:lvl9pPr marL="7315200" algn="l" defTabSz="1828800" rtl="0" eaLnBrk="1" latinLnBrk="0" hangingPunct="1">
                        <a:defRPr sz="3600" b="1" kern="1200">
                          <a:solidFill>
                            <a:schemeClr val="tx1"/>
                          </a:solidFill>
                          <a:latin typeface="Calibri"/>
                        </a:defRPr>
                      </a:lvl9pPr>
                    </a:lstStyle>
                    <a:p>
                      <a:r>
                        <a:rPr lang="en-US" sz="3600" dirty="0">
                          <a:latin typeface="Trebuchet MS" panose="020B0603020202020204" pitchFamily="34" charset="0"/>
                        </a:rPr>
                        <a:t>What it does</a:t>
                      </a:r>
                    </a:p>
                  </a:txBody>
                  <a:tcPr>
                    <a:lnL>
                      <a:noFill/>
                    </a:lnL>
                    <a:lnR>
                      <a:no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val="3222310874"/>
                  </a:ext>
                </a:extLst>
              </a:tr>
              <a:tr h="1203960">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Text Cleaning</a:t>
                      </a:r>
                    </a:p>
                  </a:txBody>
                  <a:tcPr>
                    <a:lnL>
                      <a:noFill/>
                    </a:lnL>
                    <a:lnR>
                      <a:noFill/>
                    </a:lnR>
                    <a:lnT w="12700" cmpd="sng">
                      <a:solidFill>
                        <a:sysClr val="windowText" lastClr="000000"/>
                      </a:solidFill>
                    </a:lnT>
                    <a:lnB>
                      <a:noFill/>
                    </a:lnB>
                    <a:lnTlToBr w="12700" cmpd="sng">
                      <a:noFill/>
                      <a:prstDash val="solid"/>
                    </a:lnTlToBr>
                    <a:lnBlToTr w="12700" cmpd="sng">
                      <a:noFill/>
                      <a:prstDash val="solid"/>
                    </a:lnBlToTr>
                    <a:solidFill>
                      <a:sysClr val="windowText" lastClr="000000">
                        <a:alpha val="20000"/>
                      </a:sysClr>
                    </a:solidFill>
                  </a:tcPr>
                </a:tc>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Lowercased, removed punctuations, URLs, stopwords.</a:t>
                      </a:r>
                    </a:p>
                  </a:txBody>
                  <a:tcPr>
                    <a:lnL>
                      <a:noFill/>
                    </a:lnL>
                    <a:lnR>
                      <a:noFill/>
                    </a:lnR>
                    <a:lnT w="12700" cmpd="sng">
                      <a:solidFill>
                        <a:sysClr val="windowText" lastClr="000000"/>
                      </a:solidFill>
                    </a:lnT>
                    <a:lnB>
                      <a:noFill/>
                    </a:lnB>
                    <a:lnTlToBr w="12700" cmpd="sng">
                      <a:noFill/>
                      <a:prstDash val="solid"/>
                    </a:lnTlToBr>
                    <a:lnBlToTr w="12700" cmpd="sng">
                      <a:noFill/>
                      <a:prstDash val="solid"/>
                    </a:lnBlToTr>
                    <a:solidFill>
                      <a:sysClr val="windowText" lastClr="000000">
                        <a:alpha val="20000"/>
                      </a:sysClr>
                    </a:solidFill>
                  </a:tcPr>
                </a:tc>
                <a:extLst>
                  <a:ext uri="{0D108BD9-81ED-4DB2-BD59-A6C34878D82A}">
                    <a16:rowId xmlns:a16="http://schemas.microsoft.com/office/drawing/2014/main" val="2952469175"/>
                  </a:ext>
                </a:extLst>
              </a:tr>
              <a:tr h="1203960">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TF-IDF Vectorization</a:t>
                      </a:r>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Converted text into numeric word importance scores.</a:t>
                      </a:r>
                    </a:p>
                  </a:txBody>
                  <a:tcP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262074716"/>
                  </a:ext>
                </a:extLst>
              </a:tr>
              <a:tr h="1763944">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n-Grams(1,2)</a:t>
                      </a:r>
                    </a:p>
                  </a:txBody>
                  <a:tcPr>
                    <a:lnL>
                      <a:noFill/>
                    </a:lnL>
                    <a:lnR>
                      <a:noFill/>
                    </a:lnR>
                    <a:lnT>
                      <a:noFill/>
                    </a:lnT>
                    <a:lnB>
                      <a:noFill/>
                    </a:lnB>
                    <a:lnTlToBr w="12700" cmpd="sng">
                      <a:noFill/>
                      <a:prstDash val="solid"/>
                    </a:lnTlToBr>
                    <a:lnBlToTr w="12700" cmpd="sng">
                      <a:noFill/>
                      <a:prstDash val="solid"/>
                    </a:lnBlToTr>
                    <a:solidFill>
                      <a:sysClr val="windowText" lastClr="000000">
                        <a:alpha val="20000"/>
                      </a:sysClr>
                    </a:solidFill>
                  </a:tcPr>
                </a:tc>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Captured both individual words and phrases(e.g. ‘raila Odinga', 'kill all’).</a:t>
                      </a:r>
                    </a:p>
                  </a:txBody>
                  <a:tcPr>
                    <a:lnL>
                      <a:noFill/>
                    </a:lnL>
                    <a:lnR>
                      <a:noFill/>
                    </a:lnR>
                    <a:lnT>
                      <a:noFill/>
                    </a:lnT>
                    <a:lnB>
                      <a:noFill/>
                    </a:lnB>
                    <a:lnTlToBr w="12700" cmpd="sng">
                      <a:noFill/>
                      <a:prstDash val="solid"/>
                    </a:lnTlToBr>
                    <a:lnBlToTr w="12700" cmpd="sng">
                      <a:noFill/>
                      <a:prstDash val="solid"/>
                    </a:lnBlToTr>
                    <a:solidFill>
                      <a:sysClr val="windowText" lastClr="000000">
                        <a:alpha val="20000"/>
                      </a:sysClr>
                    </a:solidFill>
                  </a:tcPr>
                </a:tc>
                <a:extLst>
                  <a:ext uri="{0D108BD9-81ED-4DB2-BD59-A6C34878D82A}">
                    <a16:rowId xmlns:a16="http://schemas.microsoft.com/office/drawing/2014/main" val="4232028825"/>
                  </a:ext>
                </a:extLst>
              </a:tr>
              <a:tr h="1203960">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Feature Limit(18,000)</a:t>
                      </a:r>
                    </a:p>
                  </a:txBody>
                  <a:tcPr>
                    <a:lnL>
                      <a:noFill/>
                    </a:lnL>
                    <a:lnR>
                      <a:noFill/>
                    </a:lnR>
                    <a:lnT>
                      <a:noFill/>
                    </a:lnT>
                    <a:lnB>
                      <a:noFill/>
                    </a:lnB>
                    <a:lnTlToBr w="12700" cmpd="sng">
                      <a:noFill/>
                      <a:prstDash val="solid"/>
                    </a:lnTlToBr>
                    <a:lnBlToTr w="12700" cmpd="sng">
                      <a:noFill/>
                      <a:prstDash val="solid"/>
                    </a:lnBlToTr>
                    <a:noFill/>
                  </a:tcPr>
                </a:tc>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Managed dimensionality to improve speed and accuracy.</a:t>
                      </a:r>
                    </a:p>
                  </a:txBody>
                  <a:tcP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19394480"/>
                  </a:ext>
                </a:extLst>
              </a:tr>
              <a:tr h="1203960">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(Optional)</a:t>
                      </a:r>
                    </a:p>
                  </a:txBody>
                  <a:tcPr>
                    <a:lnL>
                      <a:noFill/>
                    </a:lnL>
                    <a:lnR>
                      <a:noFill/>
                    </a:lnR>
                    <a:lnT>
                      <a:noFill/>
                    </a:lnT>
                    <a:lnB w="12700" cmpd="sng">
                      <a:solidFill>
                        <a:sysClr val="windowText" lastClr="000000"/>
                      </a:solidFill>
                    </a:lnB>
                    <a:lnTlToBr w="12700" cmpd="sng">
                      <a:noFill/>
                      <a:prstDash val="solid"/>
                    </a:lnTlToBr>
                    <a:lnBlToTr w="12700" cmpd="sng">
                      <a:noFill/>
                      <a:prstDash val="solid"/>
                    </a:lnBlToTr>
                    <a:solidFill>
                      <a:sysClr val="windowText" lastClr="000000">
                        <a:alpha val="20000"/>
                      </a:sysClr>
                    </a:solidFill>
                  </a:tcPr>
                </a:tc>
                <a:tc>
                  <a:txBody>
                    <a:bodyPr/>
                    <a:lstStyle>
                      <a:lvl1pPr marL="0" algn="l" defTabSz="1828800" rtl="0" eaLnBrk="1" latinLnBrk="0" hangingPunct="1">
                        <a:defRPr sz="3600" kern="1200">
                          <a:solidFill>
                            <a:schemeClr val="tx1"/>
                          </a:solidFill>
                          <a:latin typeface="Calibri"/>
                        </a:defRPr>
                      </a:lvl1pPr>
                      <a:lvl2pPr marL="914400" algn="l" defTabSz="1828800" rtl="0" eaLnBrk="1" latinLnBrk="0" hangingPunct="1">
                        <a:defRPr sz="3600" kern="1200">
                          <a:solidFill>
                            <a:schemeClr val="tx1"/>
                          </a:solidFill>
                          <a:latin typeface="Calibri"/>
                        </a:defRPr>
                      </a:lvl2pPr>
                      <a:lvl3pPr marL="1828800" algn="l" defTabSz="1828800" rtl="0" eaLnBrk="1" latinLnBrk="0" hangingPunct="1">
                        <a:defRPr sz="3600" kern="1200">
                          <a:solidFill>
                            <a:schemeClr val="tx1"/>
                          </a:solidFill>
                          <a:latin typeface="Calibri"/>
                        </a:defRPr>
                      </a:lvl3pPr>
                      <a:lvl4pPr marL="2743200" algn="l" defTabSz="1828800" rtl="0" eaLnBrk="1" latinLnBrk="0" hangingPunct="1">
                        <a:defRPr sz="3600" kern="1200">
                          <a:solidFill>
                            <a:schemeClr val="tx1"/>
                          </a:solidFill>
                          <a:latin typeface="Calibri"/>
                        </a:defRPr>
                      </a:lvl4pPr>
                      <a:lvl5pPr marL="3657600" algn="l" defTabSz="1828800" rtl="0" eaLnBrk="1" latinLnBrk="0" hangingPunct="1">
                        <a:defRPr sz="3600" kern="1200">
                          <a:solidFill>
                            <a:schemeClr val="tx1"/>
                          </a:solidFill>
                          <a:latin typeface="Calibri"/>
                        </a:defRPr>
                      </a:lvl5pPr>
                      <a:lvl6pPr marL="4572000" algn="l" defTabSz="1828800" rtl="0" eaLnBrk="1" latinLnBrk="0" hangingPunct="1">
                        <a:defRPr sz="3600" kern="1200">
                          <a:solidFill>
                            <a:schemeClr val="tx1"/>
                          </a:solidFill>
                          <a:latin typeface="Calibri"/>
                        </a:defRPr>
                      </a:lvl6pPr>
                      <a:lvl7pPr marL="5486400" algn="l" defTabSz="1828800" rtl="0" eaLnBrk="1" latinLnBrk="0" hangingPunct="1">
                        <a:defRPr sz="3600" kern="1200">
                          <a:solidFill>
                            <a:schemeClr val="tx1"/>
                          </a:solidFill>
                          <a:latin typeface="Calibri"/>
                        </a:defRPr>
                      </a:lvl7pPr>
                      <a:lvl8pPr marL="6400800" algn="l" defTabSz="1828800" rtl="0" eaLnBrk="1" latinLnBrk="0" hangingPunct="1">
                        <a:defRPr sz="3600" kern="1200">
                          <a:solidFill>
                            <a:schemeClr val="tx1"/>
                          </a:solidFill>
                          <a:latin typeface="Calibri"/>
                        </a:defRPr>
                      </a:lvl8pPr>
                      <a:lvl9pPr marL="7315200" algn="l" defTabSz="1828800" rtl="0" eaLnBrk="1" latinLnBrk="0" hangingPunct="1">
                        <a:defRPr sz="3600" kern="1200">
                          <a:solidFill>
                            <a:schemeClr val="tx1"/>
                          </a:solidFill>
                          <a:latin typeface="Calibri"/>
                        </a:defRPr>
                      </a:lvl9pPr>
                    </a:lstStyle>
                    <a:p>
                      <a:r>
                        <a:rPr lang="en-US" sz="3600" dirty="0">
                          <a:latin typeface="Trebuchet MS" panose="020B0603020202020204" pitchFamily="34" charset="0"/>
                        </a:rPr>
                        <a:t>Consider tweet length exclamations or keywords.</a:t>
                      </a:r>
                    </a:p>
                  </a:txBody>
                  <a:tcPr>
                    <a:lnL>
                      <a:noFill/>
                    </a:lnL>
                    <a:lnR>
                      <a:noFill/>
                    </a:lnR>
                    <a:lnT>
                      <a:noFill/>
                    </a:lnT>
                    <a:lnB w="12700" cmpd="sng">
                      <a:solidFill>
                        <a:sysClr val="windowText" lastClr="000000"/>
                      </a:solidFill>
                    </a:lnB>
                    <a:lnTlToBr w="12700" cmpd="sng">
                      <a:noFill/>
                      <a:prstDash val="solid"/>
                    </a:lnTlToBr>
                    <a:lnBlToTr w="12700" cmpd="sng">
                      <a:noFill/>
                      <a:prstDash val="solid"/>
                    </a:lnBlToTr>
                    <a:solidFill>
                      <a:sysClr val="windowText" lastClr="000000">
                        <a:alpha val="20000"/>
                      </a:sysClr>
                    </a:solidFill>
                  </a:tcPr>
                </a:tc>
                <a:extLst>
                  <a:ext uri="{0D108BD9-81ED-4DB2-BD59-A6C34878D82A}">
                    <a16:rowId xmlns:a16="http://schemas.microsoft.com/office/drawing/2014/main" val="1779807744"/>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1C1126"/>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Minimalist for Business by Slidesgo">
  <a:themeElements>
    <a:clrScheme name="Simple Light">
      <a:dk1>
        <a:srgbClr val="191919"/>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1_Minimalist for Business by Slidesgo">
  <a:themeElements>
    <a:clrScheme name="Simple Light">
      <a:dk1>
        <a:srgbClr val="191919"/>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2510</TotalTime>
  <Words>832</Words>
  <Application>Microsoft Office PowerPoint</Application>
  <PresentationFormat>Custom</PresentationFormat>
  <Paragraphs>137</Paragraphs>
  <Slides>18</Slides>
  <Notes>4</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18</vt:i4>
      </vt:variant>
    </vt:vector>
  </HeadingPairs>
  <TitlesOfParts>
    <vt:vector size="37" baseType="lpstr">
      <vt:lpstr>Arial</vt:lpstr>
      <vt:lpstr>Arial Black</vt:lpstr>
      <vt:lpstr>Calibri</vt:lpstr>
      <vt:lpstr>DM Sans</vt:lpstr>
      <vt:lpstr>Funnel Display</vt:lpstr>
      <vt:lpstr>Instrument Sans Medium</vt:lpstr>
      <vt:lpstr>Lucida Sans Unicode</vt:lpstr>
      <vt:lpstr>OpenSymbol</vt:lpstr>
      <vt:lpstr>PT Serif</vt:lpstr>
      <vt:lpstr>Symbol</vt:lpstr>
      <vt:lpstr>Trebuchet MS</vt:lpstr>
      <vt:lpstr>Wingdings</vt:lpstr>
      <vt:lpstr>Office Theme</vt:lpstr>
      <vt:lpstr>1_Office Theme</vt:lpstr>
      <vt:lpstr>3_Office Theme</vt:lpstr>
      <vt:lpstr>5_Office Theme</vt:lpstr>
      <vt:lpstr>6_Office Theme</vt:lpstr>
      <vt:lpstr>Minimalist for Business by Slidesgo</vt:lpstr>
      <vt:lpstr>1_Minimalist for Business by Slidesgo</vt:lpstr>
      <vt:lpstr>Kenya Tweet Classifier: Detecting Real-time Hate Speech and Misinformation </vt:lpstr>
      <vt:lpstr>OUR TEAM  </vt:lpstr>
      <vt:lpstr>Introduction</vt:lpstr>
      <vt:lpstr>PROBLEM STATEMENT</vt:lpstr>
      <vt:lpstr>PROJECT OBJECTIVES</vt:lpstr>
      <vt:lpstr>Key Stakeholders</vt:lpstr>
      <vt:lpstr>PowerPoint Presentation</vt:lpstr>
      <vt:lpstr>PowerPoint Presentation</vt:lpstr>
      <vt:lpstr>Feature Engineering</vt:lpstr>
      <vt:lpstr>MODELING</vt:lpstr>
      <vt:lpstr>PowerPoint Presentation</vt:lpstr>
      <vt:lpstr>PowerPoint Presentation</vt:lpstr>
      <vt:lpstr>PowerPoint Presentation</vt:lpstr>
      <vt:lpstr>PowerPoint Presentation</vt:lpstr>
      <vt:lpstr>PowerPoint Presentation</vt:lpstr>
      <vt:lpstr>Our Next Steps</vt:lpstr>
      <vt:lpstr>Lessons Learned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Professional Digital Marketing Presentation</dc:title>
  <dc:creator>precious ahono</dc:creator>
  <cp:keywords>DAGmlX6bJ5o,BAFEyfYr13U,0</cp:keywords>
  <cp:lastModifiedBy>Precious Ahono</cp:lastModifiedBy>
  <cp:revision>48</cp:revision>
  <dcterms:created xsi:type="dcterms:W3CDTF">2025-05-05T13:48:18Z</dcterms:created>
  <dcterms:modified xsi:type="dcterms:W3CDTF">2025-05-12T16:47:37Z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2025-05-05T00:00:00Z</vt:filetime>
  </property>
  <property fmtid="{D5CDD505-2E9C-101B-9397-08002B2CF9AE}" pid="3" name="Creator">
    <vt:lpwstr>Canva</vt:lpwstr>
  </property>
  <property fmtid="{D5CDD505-2E9C-101B-9397-08002B2CF9AE}" pid="4" name="LastSaved">
    <vt:filetime>2025-05-05T00:00:00Z</vt:filetime>
  </property>
  <property fmtid="{D5CDD505-2E9C-101B-9397-08002B2CF9AE}" pid="5" name="Producer">
    <vt:lpwstr>Canva</vt:lpwstr>
  </property>
</Properties>
</file>